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60" r:id="rId6"/>
    <p:sldMasterId id="2147483684" r:id="rId7"/>
  </p:sldMasterIdLst>
  <p:notesMasterIdLst>
    <p:notesMasterId r:id="rId39"/>
  </p:notesMasterIdLst>
  <p:sldIdLst>
    <p:sldId id="262" r:id="rId8"/>
    <p:sldId id="258" r:id="rId9"/>
    <p:sldId id="259" r:id="rId10"/>
    <p:sldId id="260" r:id="rId11"/>
    <p:sldId id="263" r:id="rId12"/>
    <p:sldId id="264" r:id="rId13"/>
    <p:sldId id="312" r:id="rId14"/>
    <p:sldId id="269" r:id="rId15"/>
    <p:sldId id="273" r:id="rId16"/>
    <p:sldId id="274" r:id="rId17"/>
    <p:sldId id="275" r:id="rId18"/>
    <p:sldId id="313" r:id="rId19"/>
    <p:sldId id="277" r:id="rId20"/>
    <p:sldId id="278" r:id="rId21"/>
    <p:sldId id="279" r:id="rId22"/>
    <p:sldId id="280" r:id="rId23"/>
    <p:sldId id="282" r:id="rId24"/>
    <p:sldId id="287" r:id="rId25"/>
    <p:sldId id="288" r:id="rId26"/>
    <p:sldId id="289" r:id="rId27"/>
    <p:sldId id="29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 Johnstone" initials="NJ" lastIdx="3" clrIdx="0">
    <p:extLst>
      <p:ext uri="{19B8F6BF-5375-455C-9EA6-DF929625EA0E}">
        <p15:presenceInfo xmlns:p15="http://schemas.microsoft.com/office/powerpoint/2012/main" userId="S-1-5-21-4250813156-3760864263-3714812523-6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priority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Leading the profession on legal technology </c:v>
                </c:pt>
                <c:pt idx="1">
                  <c:v>Providing careers advice and support </c:v>
                </c:pt>
                <c:pt idx="2">
                  <c:v>Providing quality training, networking and professional development events for members </c:v>
                </c:pt>
                <c:pt idx="3">
                  <c:v>Improving the perception of the profession among the general public </c:v>
                </c:pt>
                <c:pt idx="4">
                  <c:v>Supporting the profession through external influences, such as Brexit and GDPR </c:v>
                </c:pt>
                <c:pt idx="5">
                  <c:v>Providing support for trainees, newly qualified solicitors and those interested in a career in the law</c:v>
                </c:pt>
                <c:pt idx="6">
                  <c:v>Responding to Scottish, UK and European law reform proposals </c:v>
                </c:pt>
                <c:pt idx="7">
                  <c:v>Protecting the legal aid budget and representing those solicitors working in legal aid </c:v>
                </c:pt>
                <c:pt idx="8">
                  <c:v>Providing practice advice to members </c:v>
                </c:pt>
                <c:pt idx="9">
                  <c:v>Inspecting firms to ensure compliance with accounting rules </c:v>
                </c:pt>
                <c:pt idx="10">
                  <c:v>Representing the profession on regulatory changes </c:v>
                </c:pt>
                <c:pt idx="11">
                  <c:v>Investigating conduct complaints against solicitors and prosecuting cases to the discipline tribunal </c:v>
                </c:pt>
                <c:pt idx="12">
                  <c:v>Setting standards for solicitors and updating practice rules </c:v>
                </c:pt>
                <c:pt idx="13">
                  <c:v>Intervening in firms where a critical failure has been identified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0.18</c:v>
                </c:pt>
                <c:pt idx="1">
                  <c:v>0.3</c:v>
                </c:pt>
                <c:pt idx="2">
                  <c:v>0.4</c:v>
                </c:pt>
                <c:pt idx="3">
                  <c:v>0.46</c:v>
                </c:pt>
                <c:pt idx="4">
                  <c:v>0.53</c:v>
                </c:pt>
                <c:pt idx="5">
                  <c:v>0.59</c:v>
                </c:pt>
                <c:pt idx="6">
                  <c:v>0.62</c:v>
                </c:pt>
                <c:pt idx="7">
                  <c:v>0.66</c:v>
                </c:pt>
                <c:pt idx="8">
                  <c:v>0.67</c:v>
                </c:pt>
                <c:pt idx="9">
                  <c:v>0.69</c:v>
                </c:pt>
                <c:pt idx="10">
                  <c:v>0.72699999999999998</c:v>
                </c:pt>
                <c:pt idx="11">
                  <c:v>0.73</c:v>
                </c:pt>
                <c:pt idx="12">
                  <c:v>0.746</c:v>
                </c:pt>
                <c:pt idx="13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1-446F-B81C-5DF8AD77EA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priority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Leading the profession on legal technology </c:v>
                </c:pt>
                <c:pt idx="1">
                  <c:v>Providing careers advice and support </c:v>
                </c:pt>
                <c:pt idx="2">
                  <c:v>Providing quality training, networking and professional development events for members </c:v>
                </c:pt>
                <c:pt idx="3">
                  <c:v>Improving the perception of the profession among the general public </c:v>
                </c:pt>
                <c:pt idx="4">
                  <c:v>Supporting the profession through external influences, such as Brexit and GDPR </c:v>
                </c:pt>
                <c:pt idx="5">
                  <c:v>Providing support for trainees, newly qualified solicitors and those interested in a career in the law</c:v>
                </c:pt>
                <c:pt idx="6">
                  <c:v>Responding to Scottish, UK and European law reform proposals </c:v>
                </c:pt>
                <c:pt idx="7">
                  <c:v>Protecting the legal aid budget and representing those solicitors working in legal aid </c:v>
                </c:pt>
                <c:pt idx="8">
                  <c:v>Providing practice advice to members </c:v>
                </c:pt>
                <c:pt idx="9">
                  <c:v>Inspecting firms to ensure compliance with accounting rules </c:v>
                </c:pt>
                <c:pt idx="10">
                  <c:v>Representing the profession on regulatory changes </c:v>
                </c:pt>
                <c:pt idx="11">
                  <c:v>Investigating conduct complaints against solicitors and prosecuting cases to the discipline tribunal </c:v>
                </c:pt>
                <c:pt idx="12">
                  <c:v>Setting standards for solicitors and updating practice rules </c:v>
                </c:pt>
                <c:pt idx="13">
                  <c:v>Intervening in firms where a critical failure has been identified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0.55000000000000004</c:v>
                </c:pt>
                <c:pt idx="1">
                  <c:v>0.52500000000000002</c:v>
                </c:pt>
                <c:pt idx="2">
                  <c:v>0.48</c:v>
                </c:pt>
                <c:pt idx="3">
                  <c:v>0.46</c:v>
                </c:pt>
                <c:pt idx="4">
                  <c:v>0.39600000000000002</c:v>
                </c:pt>
                <c:pt idx="5">
                  <c:v>0.36</c:v>
                </c:pt>
                <c:pt idx="6">
                  <c:v>0.33</c:v>
                </c:pt>
                <c:pt idx="7">
                  <c:v>0.25</c:v>
                </c:pt>
                <c:pt idx="8">
                  <c:v>0.3</c:v>
                </c:pt>
                <c:pt idx="9">
                  <c:v>0.27300000000000002</c:v>
                </c:pt>
                <c:pt idx="10">
                  <c:v>0.26</c:v>
                </c:pt>
                <c:pt idx="11">
                  <c:v>0.21</c:v>
                </c:pt>
                <c:pt idx="12">
                  <c:v>0.23200000000000001</c:v>
                </c:pt>
                <c:pt idx="1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D1-446F-B81C-5DF8AD77EA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priority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Leading the profession on legal technology </c:v>
                </c:pt>
                <c:pt idx="1">
                  <c:v>Providing careers advice and support </c:v>
                </c:pt>
                <c:pt idx="2">
                  <c:v>Providing quality training, networking and professional development events for members </c:v>
                </c:pt>
                <c:pt idx="3">
                  <c:v>Improving the perception of the profession among the general public </c:v>
                </c:pt>
                <c:pt idx="4">
                  <c:v>Supporting the profession through external influences, such as Brexit and GDPR </c:v>
                </c:pt>
                <c:pt idx="5">
                  <c:v>Providing support for trainees, newly qualified solicitors and those interested in a career in the law</c:v>
                </c:pt>
                <c:pt idx="6">
                  <c:v>Responding to Scottish, UK and European law reform proposals </c:v>
                </c:pt>
                <c:pt idx="7">
                  <c:v>Protecting the legal aid budget and representing those solicitors working in legal aid </c:v>
                </c:pt>
                <c:pt idx="8">
                  <c:v>Providing practice advice to members </c:v>
                </c:pt>
                <c:pt idx="9">
                  <c:v>Inspecting firms to ensure compliance with accounting rules </c:v>
                </c:pt>
                <c:pt idx="10">
                  <c:v>Representing the profession on regulatory changes </c:v>
                </c:pt>
                <c:pt idx="11">
                  <c:v>Investigating conduct complaints against solicitors and prosecuting cases to the discipline tribunal </c:v>
                </c:pt>
                <c:pt idx="12">
                  <c:v>Setting standards for solicitors and updating practice rules </c:v>
                </c:pt>
                <c:pt idx="13">
                  <c:v>Intervening in firms where a critical failure has been identified 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0.26</c:v>
                </c:pt>
                <c:pt idx="1">
                  <c:v>0.16</c:v>
                </c:pt>
                <c:pt idx="2">
                  <c:v>0.11</c:v>
                </c:pt>
                <c:pt idx="3">
                  <c:v>0.08</c:v>
                </c:pt>
                <c:pt idx="4">
                  <c:v>6.6000000000000003E-2</c:v>
                </c:pt>
                <c:pt idx="5">
                  <c:v>0.05</c:v>
                </c:pt>
                <c:pt idx="6">
                  <c:v>0.04</c:v>
                </c:pt>
                <c:pt idx="7">
                  <c:v>0.05</c:v>
                </c:pt>
                <c:pt idx="8">
                  <c:v>0.03</c:v>
                </c:pt>
                <c:pt idx="9">
                  <c:v>2.9000000000000001E-2</c:v>
                </c:pt>
                <c:pt idx="10">
                  <c:v>0.01</c:v>
                </c:pt>
                <c:pt idx="11">
                  <c:v>0.05</c:v>
                </c:pt>
                <c:pt idx="12">
                  <c:v>0.02</c:v>
                </c:pt>
                <c:pt idx="13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D1-446F-B81C-5DF8AD77E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647364824"/>
        <c:axId val="647366792"/>
      </c:barChart>
      <c:catAx>
        <c:axId val="647364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366792"/>
        <c:crosses val="autoZero"/>
        <c:auto val="1"/>
        <c:lblAlgn val="ctr"/>
        <c:lblOffset val="100"/>
        <c:noMultiLvlLbl val="0"/>
      </c:catAx>
      <c:valAx>
        <c:axId val="6473667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4736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05353847456588"/>
          <c:y val="0.93886176031630264"/>
          <c:w val="0.33924087068107417"/>
          <c:h val="6.1138158035550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2556594488189"/>
          <c:y val="0.19624217542801584"/>
          <c:w val="0.53198868110236219"/>
          <c:h val="0.797982972565023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DD-4C04-AF7F-548926C656E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DD-4C04-AF7F-548926C656E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DD-4C04-AF7F-548926C656E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DD-4C04-AF7F-548926C656E1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DD-4C04-AF7F-548926C656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Strongly disagree</c:v>
                </c:pt>
                <c:pt idx="2">
                  <c:v>Tend to disagree</c:v>
                </c:pt>
                <c:pt idx="3">
                  <c:v>Tend to agree</c:v>
                </c:pt>
                <c:pt idx="4">
                  <c:v>Strongly 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0.54</c:v>
                </c:pt>
                <c:pt idx="2">
                  <c:v>0.17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DD-4C04-AF7F-548926C65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8B-48CC-9F29-6B5FCF99751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8B-48CC-9F29-6B5FCF99751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8B-48CC-9F29-6B5FCF99751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8B-48CC-9F29-6B5FCF99751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8B-48CC-9F29-6B5FCF99751F}"/>
              </c:ext>
            </c:extLst>
          </c:dPt>
          <c:dLbls>
            <c:dLbl>
              <c:idx val="0"/>
              <c:layout>
                <c:manualLayout>
                  <c:x val="1.6007794661589548E-3"/>
                  <c:y val="-4.7953291228833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8B-48CC-9F29-6B5FCF99751F}"/>
                </c:ext>
              </c:extLst>
            </c:dLbl>
            <c:dLbl>
              <c:idx val="4"/>
              <c:layout>
                <c:manualLayout>
                  <c:x val="1.2806235729271639E-2"/>
                  <c:y val="-4.7953291228833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8B-48CC-9F29-6B5FCF997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Very proud</c:v>
                </c:pt>
                <c:pt idx="1">
                  <c:v>Somewhat proud</c:v>
                </c:pt>
                <c:pt idx="2">
                  <c:v>Not very proud</c:v>
                </c:pt>
                <c:pt idx="3">
                  <c:v>Not at all proud</c:v>
                </c:pt>
                <c:pt idx="4">
                  <c:v>Don't know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0.34</c:v>
                </c:pt>
                <c:pt idx="2">
                  <c:v>0.03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8B-48CC-9F29-6B5FCF997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31-49D7-B5AD-D1A2E8AF734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7-4A4B-ACA2-D97F99A29A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7-4A4B-ACA2-D97F99A29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38-4599-88BD-3EDB8048C0E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38-4599-88BD-3EDB8048C0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38-4599-88BD-3EDB8048C0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0.63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38-4599-88BD-3EDB8048C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24326843453393"/>
          <c:y val="2.4999879206023878E-2"/>
          <c:w val="0.49175673156546601"/>
          <c:h val="0.889855220814072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priority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Providing networking opportunities through Society events/projects e g  the mentoring scheme and trainee roadshow events</c:v>
                </c:pt>
                <c:pt idx="1">
                  <c:v>The trainee helpline - which provides general support and advice for trainees</c:v>
                </c:pt>
                <c:pt idx="2">
                  <c:v>Providing assistance to those beginning and during their traineeships e g  entrance certificates, training contracts and admission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0.47</c:v>
                </c:pt>
                <c:pt idx="1">
                  <c:v>0.66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5-4748-8712-3B5A4F216F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priority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Providing networking opportunities through Society events/projects e g  the mentoring scheme and trainee roadshow events</c:v>
                </c:pt>
                <c:pt idx="1">
                  <c:v>The trainee helpline - which provides general support and advice for trainees</c:v>
                </c:pt>
                <c:pt idx="2">
                  <c:v>Providing assistance to those beginning and during their traineeships e g  entrance certificates, training contracts and admission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0.43</c:v>
                </c:pt>
                <c:pt idx="1">
                  <c:v>0.27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5-4748-8712-3B5A4F216F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priority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Providing networking opportunities through Society events/projects e g  the mentoring scheme and trainee roadshow events</c:v>
                </c:pt>
                <c:pt idx="1">
                  <c:v>The trainee helpline - which provides general support and advice for trainees</c:v>
                </c:pt>
                <c:pt idx="2">
                  <c:v>Providing assistance to those beginning and during their traineeships e g  entrance certificates, training contracts and admission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5-4748-8712-3B5A4F216F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Providing networking opportunities through Society events/projects e g  the mentoring scheme and trainee roadshow events</c:v>
                </c:pt>
                <c:pt idx="1">
                  <c:v>The trainee helpline - which provides general support and advice for trainees</c:v>
                </c:pt>
                <c:pt idx="2">
                  <c:v>Providing assistance to those beginning and during their traineeships e g  entrance certificates, training contracts and admission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C5-4748-8712-3B5A4F216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115392"/>
        <c:axId val="946121296"/>
      </c:barChart>
      <c:catAx>
        <c:axId val="94611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121296"/>
        <c:crosses val="autoZero"/>
        <c:auto val="1"/>
        <c:lblAlgn val="ctr"/>
        <c:lblOffset val="100"/>
        <c:noMultiLvlLbl val="0"/>
      </c:catAx>
      <c:valAx>
        <c:axId val="9461212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4611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trainee helpline - which provides general support and advice for trainees</c:v>
                </c:pt>
                <c:pt idx="1">
                  <c:v>Helping new solicitors develop contacts and build up a professional network and through mentoring and trainee roadshows</c:v>
                </c:pt>
                <c:pt idx="2">
                  <c:v>Providing assistance to those beginning and during their traineeships e g  entrance certificates, training contracts and admission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0.46</c:v>
                </c:pt>
                <c:pt idx="1">
                  <c:v>0.62</c:v>
                </c:pt>
                <c:pt idx="2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D-48A3-90B3-F8747200FF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trainee helpline - which provides general support and advice for trainees</c:v>
                </c:pt>
                <c:pt idx="1">
                  <c:v>Helping new solicitors develop contacts and build up a professional network and through mentoring and trainee roadshows</c:v>
                </c:pt>
                <c:pt idx="2">
                  <c:v>Providing assistance to those beginning and during their traineeships e g  entrance certificates, training contracts and admission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BD-48A3-90B3-F8747200FF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The trainee helpline - which provides general support and advice for trainees</c:v>
                </c:pt>
                <c:pt idx="1">
                  <c:v>Helping new solicitors develop contacts and build up a professional network and through mentoring and trainee roadshows</c:v>
                </c:pt>
                <c:pt idx="2">
                  <c:v>Providing assistance to those beginning and during their traineeships e g  entrance certificates, training contracts and admission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BD-48A3-90B3-F8747200FF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Have not used this service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trainee helpline - which provides general support and advice for trainees</c:v>
                </c:pt>
                <c:pt idx="1">
                  <c:v>Helping new solicitors develop contacts and build up a professional network and through mentoring and trainee roadshows</c:v>
                </c:pt>
                <c:pt idx="2">
                  <c:v>Providing assistance to those beginning and during their traineeships e g  entrance certificates, training contracts and admission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</c:v>
                </c:pt>
                <c:pt idx="1">
                  <c:v>0.18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BD-48A3-90B3-F8747200F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513200"/>
        <c:axId val="612513528"/>
      </c:barChart>
      <c:catAx>
        <c:axId val="61251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513528"/>
        <c:crosses val="autoZero"/>
        <c:auto val="1"/>
        <c:lblAlgn val="ctr"/>
        <c:lblOffset val="100"/>
        <c:noMultiLvlLbl val="0"/>
      </c:catAx>
      <c:valAx>
        <c:axId val="6125135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251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29955759339991"/>
          <c:y val="0.1174470543789862"/>
          <c:w val="0.44307356768259953"/>
          <c:h val="0.8200530316602905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4-41D4-8C16-6ED5D95CF3B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4-41D4-8C16-6ED5D95CF3B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4-41D4-8C16-6ED5D95CF3B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74-41D4-8C16-6ED5D95CF3B1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74-41D4-8C16-6ED5D95CF3B1}"/>
              </c:ext>
            </c:extLst>
          </c:dPt>
          <c:dLbls>
            <c:dLbl>
              <c:idx val="0"/>
              <c:layout>
                <c:manualLayout>
                  <c:x val="1.6007794661589548E-3"/>
                  <c:y val="-4.7953291228833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4-41D4-8C16-6ED5D95CF3B1}"/>
                </c:ext>
              </c:extLst>
            </c:dLbl>
            <c:dLbl>
              <c:idx val="4"/>
              <c:layout>
                <c:manualLayout>
                  <c:x val="-1.6007794661589548E-3"/>
                  <c:y val="-7.1929936843250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74-41D4-8C16-6ED5D95CF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Tend to agree</c:v>
                </c:pt>
                <c:pt idx="2">
                  <c:v>Neither nor</c:v>
                </c:pt>
                <c:pt idx="3">
                  <c:v>Tend to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0.28000000000000003</c:v>
                </c:pt>
                <c:pt idx="2">
                  <c:v>0.04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74-41D4-8C16-6ED5D95CF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8563613002818"/>
          <c:y val="0.29286058864238285"/>
          <c:w val="0.17466016523321276"/>
          <c:h val="0.29439393930812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Changing demands of clients</c:v>
                </c:pt>
                <c:pt idx="1">
                  <c:v>Progressing my career</c:v>
                </c:pt>
                <c:pt idx="2">
                  <c:v>The development of technology and its impact on legal practice</c:v>
                </c:pt>
                <c:pt idx="3">
                  <c:v>Keeping up with changes in the law</c:v>
                </c:pt>
                <c:pt idx="4">
                  <c:v>Demands from your employer and achieving a sound work life balance</c:v>
                </c:pt>
                <c:pt idx="5">
                  <c:v>The financial sustainability of my business or organisation</c:v>
                </c:pt>
                <c:pt idx="6">
                  <c:v>Brexit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0.03</c:v>
                </c:pt>
                <c:pt idx="1">
                  <c:v>0.03</c:v>
                </c:pt>
                <c:pt idx="2">
                  <c:v>0.04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0.11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6-4E06-94F5-2B3833E00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9459232"/>
        <c:axId val="1229451688"/>
      </c:barChart>
      <c:catAx>
        <c:axId val="122945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451688"/>
        <c:crosses val="autoZero"/>
        <c:auto val="1"/>
        <c:lblAlgn val="ctr"/>
        <c:lblOffset val="100"/>
        <c:noMultiLvlLbl val="0"/>
      </c:catAx>
      <c:valAx>
        <c:axId val="12294516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2945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596532224711"/>
          <c:y val="0.10529693224946625"/>
          <c:w val="0.84893730295139946"/>
          <c:h val="0.864820644497773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positive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7-4F01-9025-F36C892FED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Fairly positive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0.08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7-4F01-9025-F36C892FED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Will make no difference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F7-4F01-9025-F36C892FED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Fairly negative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F7-4F01-9025-F36C892FED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0.08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F7-4F01-9025-F36C892FED0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Next 5 years</c:v>
                </c:pt>
                <c:pt idx="1">
                  <c:v>Next 2 years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0.15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F7-4F01-9025-F36C892FE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6664656"/>
        <c:axId val="429474240"/>
      </c:barChart>
      <c:catAx>
        <c:axId val="52666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474240"/>
        <c:crosses val="autoZero"/>
        <c:auto val="1"/>
        <c:lblAlgn val="ctr"/>
        <c:lblOffset val="100"/>
        <c:noMultiLvlLbl val="0"/>
      </c:catAx>
      <c:valAx>
        <c:axId val="4294742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2666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817641177124111"/>
          <c:y val="0"/>
          <c:w val="0.87480429345385513"/>
          <c:h val="6.3617414323943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29955759339991"/>
          <c:y val="0.1174470543789862"/>
          <c:w val="0.44307356768259953"/>
          <c:h val="0.8200530316602905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0E-4CC5-9BD5-D9A963218BD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0E-4CC5-9BD5-D9A963218BD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0E-4CC5-9BD5-D9A963218BD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0E-4CC5-9BD5-D9A963218BD8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0E-4CC5-9BD5-D9A963218BD8}"/>
              </c:ext>
            </c:extLst>
          </c:dPt>
          <c:dLbls>
            <c:dLbl>
              <c:idx val="0"/>
              <c:layout>
                <c:manualLayout>
                  <c:x val="1.6007794661589548E-3"/>
                  <c:y val="-4.7953291228833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0E-4CC5-9BD5-D9A963218BD8}"/>
                </c:ext>
              </c:extLst>
            </c:dLbl>
            <c:dLbl>
              <c:idx val="4"/>
              <c:layout>
                <c:manualLayout>
                  <c:x val="-1.6007794661589548E-3"/>
                  <c:y val="-7.1929936843250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0E-4CC5-9BD5-D9A963218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 great deal</c:v>
                </c:pt>
                <c:pt idx="1">
                  <c:v>A fair amount</c:v>
                </c:pt>
                <c:pt idx="2">
                  <c:v>Not very much</c:v>
                </c:pt>
                <c:pt idx="3">
                  <c:v>Not at all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0.19</c:v>
                </c:pt>
                <c:pt idx="2">
                  <c:v>0.42</c:v>
                </c:pt>
                <c:pt idx="3">
                  <c:v>0.33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E0E-4CC5-9BD5-D9A963218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8563613002818"/>
          <c:y val="0.29286058864238285"/>
          <c:w val="0.17466016523321276"/>
          <c:h val="0.29439393930812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181594488189"/>
          <c:y val="0.19858592528383825"/>
          <c:w val="0.53198868110236219"/>
          <c:h val="0.797982972565023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E-4CAA-8B33-9B27078896E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E-4CAA-8B33-9B27078896E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E-4CAA-8B33-9B27078896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Low priority</c:v>
                </c:pt>
                <c:pt idx="1">
                  <c:v>Medium priority</c:v>
                </c:pt>
                <c:pt idx="2">
                  <c:v>High priority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0.73</c:v>
                </c:pt>
                <c:pt idx="1">
                  <c:v>0.26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E-4CAA-8B33-9B2707889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The Society is focused on the issues that affect me as a solicitor</c:v>
                </c:pt>
                <c:pt idx="1">
                  <c:v>The Society is effective at supporting the legal profession</c:v>
                </c:pt>
                <c:pt idx="2">
                  <c:v>The Society is effective at representing the legal profession</c:v>
                </c:pt>
                <c:pt idx="3">
                  <c:v>The Society's education and training standards are flexible and promote equal access</c:v>
                </c:pt>
                <c:pt idx="4">
                  <c:v>The Society is helpful and approachable </c:v>
                </c:pt>
                <c:pt idx="5">
                  <c:v>Membership of the Society is recognised globally as a rigorous and valued professional accreditation</c:v>
                </c:pt>
                <c:pt idx="6">
                  <c:v>The Society is an effective regulator of the solicitor profession</c:v>
                </c:pt>
                <c:pt idx="7">
                  <c:v>The Society should continue to be responsible for representation, support and regulation of solicitors in Scotland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0.71</c:v>
                </c:pt>
                <c:pt idx="1">
                  <c:v>0.79</c:v>
                </c:pt>
                <c:pt idx="2">
                  <c:v>0.8</c:v>
                </c:pt>
                <c:pt idx="3">
                  <c:v>0.83</c:v>
                </c:pt>
                <c:pt idx="4">
                  <c:v>0.88</c:v>
                </c:pt>
                <c:pt idx="5">
                  <c:v>0.89</c:v>
                </c:pt>
                <c:pt idx="6">
                  <c:v>0.91</c:v>
                </c:pt>
                <c:pt idx="7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E-4451-9052-24DCE414BC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The Society is focused on the issues that affect me as a solicitor</c:v>
                </c:pt>
                <c:pt idx="1">
                  <c:v>The Society is effective at supporting the legal profession</c:v>
                </c:pt>
                <c:pt idx="2">
                  <c:v>The Society is effective at representing the legal profession</c:v>
                </c:pt>
                <c:pt idx="3">
                  <c:v>The Society's education and training standards are flexible and promote equal access</c:v>
                </c:pt>
                <c:pt idx="4">
                  <c:v>The Society is helpful and approachable </c:v>
                </c:pt>
                <c:pt idx="5">
                  <c:v>Membership of the Society is recognised globally as a rigorous and valued professional accreditation</c:v>
                </c:pt>
                <c:pt idx="6">
                  <c:v>The Society is an effective regulator of the solicitor profession</c:v>
                </c:pt>
                <c:pt idx="7">
                  <c:v>The Society should continue to be responsible for representation, support and regulation of solicitors in Scotland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0.28999999999999998</c:v>
                </c:pt>
                <c:pt idx="1">
                  <c:v>0.21</c:v>
                </c:pt>
                <c:pt idx="2">
                  <c:v>0.2</c:v>
                </c:pt>
                <c:pt idx="3">
                  <c:v>0.17</c:v>
                </c:pt>
                <c:pt idx="4">
                  <c:v>0.12</c:v>
                </c:pt>
                <c:pt idx="5">
                  <c:v>0.11</c:v>
                </c:pt>
                <c:pt idx="6">
                  <c:v>0.09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E-4451-9052-24DCE414B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9186096"/>
        <c:axId val="609186424"/>
      </c:barChart>
      <c:catAx>
        <c:axId val="60918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186424"/>
        <c:crosses val="autoZero"/>
        <c:auto val="1"/>
        <c:lblAlgn val="ctr"/>
        <c:lblOffset val="100"/>
        <c:noMultiLvlLbl val="0"/>
      </c:catAx>
      <c:valAx>
        <c:axId val="6091864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918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2556594488189"/>
          <c:y val="0.19624217542801584"/>
          <c:w val="0.53198868110236219"/>
          <c:h val="0.797982972565023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33-45F9-A9E3-2DA9A2F48E7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33-45F9-A9E3-2DA9A2F48E7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33-45F9-A9E3-2DA9A2F48E7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33-45F9-A9E3-2DA9A2F48E79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733-45F9-A9E3-2DA9A2F48E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Strongly disagree</c:v>
                </c:pt>
                <c:pt idx="2">
                  <c:v>Tend to disagree</c:v>
                </c:pt>
                <c:pt idx="3">
                  <c:v>Tend to agree</c:v>
                </c:pt>
                <c:pt idx="4">
                  <c:v>Strongly 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0.56999999999999995</c:v>
                </c:pt>
                <c:pt idx="2">
                  <c:v>0.21</c:v>
                </c:pt>
                <c:pt idx="3">
                  <c:v>7.0000000000000007E-2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33-45F9-A9E3-2DA9A2F48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am more confident in the economic prospects for my business over the next 12 months compared to the previous 12 months</c:v>
                </c:pt>
                <c:pt idx="1">
                  <c:v>I am optimistic about the future of the solicitor profession in Scotland</c:v>
                </c:pt>
                <c:pt idx="2">
                  <c:v>It should be a priority for the Scottish Government to reduce the bureaucracy of the legal aid system</c:v>
                </c:pt>
                <c:pt idx="3">
                  <c:v>It should be a priority for the Scottish Government to allocate additional resources to legal aid rates for solicitors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0.67</c:v>
                </c:pt>
                <c:pt idx="2">
                  <c:v>0.83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F-446C-A056-CAF4CBD38F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am more confident in the economic prospects for my business over the next 12 months compared to the previous 12 months</c:v>
                </c:pt>
                <c:pt idx="1">
                  <c:v>I am optimistic about the future of the solicitor profession in Scotland</c:v>
                </c:pt>
                <c:pt idx="2">
                  <c:v>It should be a priority for the Scottish Government to reduce the bureaucracy of the legal aid system</c:v>
                </c:pt>
                <c:pt idx="3">
                  <c:v>It should be a priority for the Scottish Government to allocate additional resources to legal aid rates for solicitors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0.36</c:v>
                </c:pt>
                <c:pt idx="1">
                  <c:v>0.25</c:v>
                </c:pt>
                <c:pt idx="2">
                  <c:v>0.04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F-446C-A056-CAF4CBD38F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am more confident in the economic prospects for my business over the next 12 months compared to the previous 12 months</c:v>
                </c:pt>
                <c:pt idx="1">
                  <c:v>I am optimistic about the future of the solicitor profession in Scotland</c:v>
                </c:pt>
                <c:pt idx="2">
                  <c:v>It should be a priority for the Scottish Government to reduce the bureaucracy of the legal aid system</c:v>
                </c:pt>
                <c:pt idx="3">
                  <c:v>It should be a priority for the Scottish Government to allocate additional resources to legal aid rates for solicitors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0.26</c:v>
                </c:pt>
                <c:pt idx="1">
                  <c:v>0.08</c:v>
                </c:pt>
                <c:pt idx="2">
                  <c:v>0.13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9F-446C-A056-CAF4CBD38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0958984"/>
        <c:axId val="830959312"/>
      </c:barChart>
      <c:catAx>
        <c:axId val="830958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959312"/>
        <c:crosses val="autoZero"/>
        <c:auto val="1"/>
        <c:lblAlgn val="ctr"/>
        <c:lblOffset val="100"/>
        <c:noMultiLvlLbl val="0"/>
      </c:catAx>
      <c:valAx>
        <c:axId val="830959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3095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76899453012717E-2"/>
          <c:y val="6.4141414141414138E-2"/>
          <c:w val="0.90882861830271933"/>
          <c:h val="0.858702479338843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0-4039-9E14-78496B37A8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90-4039-9E14-78496B37A8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0.11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90-4039-9E14-78496B37A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9934520"/>
        <c:axId val="839930584"/>
      </c:barChart>
      <c:catAx>
        <c:axId val="839934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930584"/>
        <c:crosses val="autoZero"/>
        <c:auto val="1"/>
        <c:lblAlgn val="ctr"/>
        <c:lblOffset val="100"/>
        <c:noMultiLvlLbl val="0"/>
      </c:catAx>
      <c:valAx>
        <c:axId val="83993058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83993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Should be retained by LSS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Anti-money laundering supervision</c:v>
                </c:pt>
                <c:pt idx="1">
                  <c:v>Conduct complaints against solicitors and prosecutions before the discipline tribunal</c:v>
                </c:pt>
                <c:pt idx="2">
                  <c:v>Inspecting law firms and managing the client protection fund</c:v>
                </c:pt>
                <c:pt idx="3">
                  <c:v>Setting and enforcing professional standards including practice rules</c:v>
                </c:pt>
                <c:pt idx="4">
                  <c:v>Issuing of practising certificates</c:v>
                </c:pt>
                <c:pt idx="5">
                  <c:v>Route to qualification and accrediting degrees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0.51</c:v>
                </c:pt>
                <c:pt idx="1">
                  <c:v>0.59</c:v>
                </c:pt>
                <c:pt idx="2">
                  <c:v>0.63</c:v>
                </c:pt>
                <c:pt idx="3">
                  <c:v>0.8</c:v>
                </c:pt>
                <c:pt idx="4">
                  <c:v>0.87</c:v>
                </c:pt>
                <c:pt idx="5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9-44D7-91B1-2D1E4F26F2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Possibly should be retained by LSS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Anti-money laundering supervision</c:v>
                </c:pt>
                <c:pt idx="1">
                  <c:v>Conduct complaints against solicitors and prosecutions before the discipline tribunal</c:v>
                </c:pt>
                <c:pt idx="2">
                  <c:v>Inspecting law firms and managing the client protection fund</c:v>
                </c:pt>
                <c:pt idx="3">
                  <c:v>Setting and enforcing professional standards including practice rules</c:v>
                </c:pt>
                <c:pt idx="4">
                  <c:v>Issuing of practising certificates</c:v>
                </c:pt>
                <c:pt idx="5">
                  <c:v>Route to qualification and accrediting degrees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0.23</c:v>
                </c:pt>
                <c:pt idx="1">
                  <c:v>0.15</c:v>
                </c:pt>
                <c:pt idx="2">
                  <c:v>0.15</c:v>
                </c:pt>
                <c:pt idx="3">
                  <c:v>0.13</c:v>
                </c:pt>
                <c:pt idx="4">
                  <c:v>0.09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9-44D7-91B1-2D1E4F26F2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Possibly should not be retained by LSS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Anti-money laundering supervision</c:v>
                </c:pt>
                <c:pt idx="1">
                  <c:v>Conduct complaints against solicitors and prosecutions before the discipline tribunal</c:v>
                </c:pt>
                <c:pt idx="2">
                  <c:v>Inspecting law firms and managing the client protection fund</c:v>
                </c:pt>
                <c:pt idx="3">
                  <c:v>Setting and enforcing professional standards including practice rules</c:v>
                </c:pt>
                <c:pt idx="4">
                  <c:v>Issuing of practising certificates</c:v>
                </c:pt>
                <c:pt idx="5">
                  <c:v>Route to qualification and accrediting degrees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0.15</c:v>
                </c:pt>
                <c:pt idx="1">
                  <c:v>0.13</c:v>
                </c:pt>
                <c:pt idx="2">
                  <c:v>0.13</c:v>
                </c:pt>
                <c:pt idx="3">
                  <c:v>0.02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69-44D7-91B1-2D1E4F26F2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Should not be retained by LSS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Anti-money laundering supervision</c:v>
                </c:pt>
                <c:pt idx="1">
                  <c:v>Conduct complaints against solicitors and prosecutions before the discipline tribunal</c:v>
                </c:pt>
                <c:pt idx="2">
                  <c:v>Inspecting law firms and managing the client protection fund</c:v>
                </c:pt>
                <c:pt idx="3">
                  <c:v>Setting and enforcing professional standards including practice rules</c:v>
                </c:pt>
                <c:pt idx="4">
                  <c:v>Issuing of practising certificates</c:v>
                </c:pt>
                <c:pt idx="5">
                  <c:v>Route to qualification and accrediting degrees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0.09</c:v>
                </c:pt>
                <c:pt idx="1">
                  <c:v>0.12</c:v>
                </c:pt>
                <c:pt idx="2">
                  <c:v>0.08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69-44D7-91B1-2D1E4F26F28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Anti-money laundering supervision</c:v>
                </c:pt>
                <c:pt idx="1">
                  <c:v>Conduct complaints against solicitors and prosecutions before the discipline tribunal</c:v>
                </c:pt>
                <c:pt idx="2">
                  <c:v>Inspecting law firms and managing the client protection fund</c:v>
                </c:pt>
                <c:pt idx="3">
                  <c:v>Setting and enforcing professional standards including practice rules</c:v>
                </c:pt>
                <c:pt idx="4">
                  <c:v>Issuing of practising certificates</c:v>
                </c:pt>
                <c:pt idx="5">
                  <c:v>Route to qualification and accrediting degrees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69-44D7-91B1-2D1E4F26F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6606752"/>
        <c:axId val="846609376"/>
      </c:barChart>
      <c:catAx>
        <c:axId val="84660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609376"/>
        <c:crosses val="autoZero"/>
        <c:auto val="1"/>
        <c:lblAlgn val="ctr"/>
        <c:lblOffset val="100"/>
        <c:noMultiLvlLbl val="0"/>
      </c:catAx>
      <c:valAx>
        <c:axId val="84660937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8466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35833730508983"/>
          <c:y val="0.86092297835530129"/>
          <c:w val="0.59168107290489647"/>
          <c:h val="0.13907702164469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The responsibility for investigating conduct complaints against Scottish solicitors should be transferred from the Law Society to the Scottish Legal Complaints Commission</c:v>
                </c:pt>
                <c:pt idx="1">
                  <c:v>The Law Society should be allowed to regulate the work of Scottish based law firms in England and Wales</c:v>
                </c:pt>
                <c:pt idx="2">
                  <c:v>The Law Society should be able to regulate law firms on an entity business wide basis rather than just regulate individual solicitors</c:v>
                </c:pt>
                <c:pt idx="3">
                  <c:v>The unregulated legal services sector is posing an increasing risk to clients</c:v>
                </c:pt>
                <c:pt idx="4">
                  <c:v>The Law Society should be able to suspend a solicitor for a certain interim period if there is a risk of harm to the public</c:v>
                </c:pt>
                <c:pt idx="5">
                  <c:v>There should be a legal restriction around who can describe themselves a ‘lawyer’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0.34</c:v>
                </c:pt>
                <c:pt idx="1">
                  <c:v>0.62</c:v>
                </c:pt>
                <c:pt idx="2">
                  <c:v>0.75</c:v>
                </c:pt>
                <c:pt idx="3">
                  <c:v>0.77</c:v>
                </c:pt>
                <c:pt idx="4">
                  <c:v>0.93</c:v>
                </c:pt>
                <c:pt idx="5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C-4E2C-9665-B791176F18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The responsibility for investigating conduct complaints against Scottish solicitors should be transferred from the Law Society to the Scottish Legal Complaints Commission</c:v>
                </c:pt>
                <c:pt idx="1">
                  <c:v>The Law Society should be allowed to regulate the work of Scottish based law firms in England and Wales</c:v>
                </c:pt>
                <c:pt idx="2">
                  <c:v>The Law Society should be able to regulate law firms on an entity business wide basis rather than just regulate individual solicitors</c:v>
                </c:pt>
                <c:pt idx="3">
                  <c:v>The unregulated legal services sector is posing an increasing risk to clients</c:v>
                </c:pt>
                <c:pt idx="4">
                  <c:v>The Law Society should be able to suspend a solicitor for a certain interim period if there is a risk of harm to the public</c:v>
                </c:pt>
                <c:pt idx="5">
                  <c:v>There should be a legal restriction around who can describe themselves a ‘lawyer’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0.61</c:v>
                </c:pt>
                <c:pt idx="1">
                  <c:v>0.27</c:v>
                </c:pt>
                <c:pt idx="2">
                  <c:v>0.17</c:v>
                </c:pt>
                <c:pt idx="3">
                  <c:v>0.15</c:v>
                </c:pt>
                <c:pt idx="4">
                  <c:v>0.06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C-4E2C-9665-B791176F18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FC-4E2C-9665-B791176F1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The responsibility for investigating conduct complaints against Scottish solicitors should be transferred from the Law Society to the Scottish Legal Complaints Commission</c:v>
                </c:pt>
                <c:pt idx="1">
                  <c:v>The Law Society should be allowed to regulate the work of Scottish based law firms in England and Wales</c:v>
                </c:pt>
                <c:pt idx="2">
                  <c:v>The Law Society should be able to regulate law firms on an entity business wide basis rather than just regulate individual solicitors</c:v>
                </c:pt>
                <c:pt idx="3">
                  <c:v>The unregulated legal services sector is posing an increasing risk to clients</c:v>
                </c:pt>
                <c:pt idx="4">
                  <c:v>The Law Society should be able to suspend a solicitor for a certain interim period if there is a risk of harm to the public</c:v>
                </c:pt>
                <c:pt idx="5">
                  <c:v>There should be a legal restriction around who can describe themselves a ‘lawyer’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0.06</c:v>
                </c:pt>
                <c:pt idx="1">
                  <c:v>0.1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FC-4E2C-9665-B791176F1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7222712"/>
        <c:axId val="647223040"/>
      </c:barChart>
      <c:catAx>
        <c:axId val="647222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223040"/>
        <c:crosses val="autoZero"/>
        <c:auto val="1"/>
        <c:lblAlgn val="ctr"/>
        <c:lblOffset val="100"/>
        <c:noMultiLvlLbl val="0"/>
      </c:catAx>
      <c:valAx>
        <c:axId val="64722304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64722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have the opportunity to interact with and provide input to the Society and its services</c:v>
                </c:pt>
                <c:pt idx="1">
                  <c:v>The Society seeks members' views before making decisions that affect the profession</c:v>
                </c:pt>
                <c:pt idx="2">
                  <c:v>The Society keeps me well informed with accurate and reliable information</c:v>
                </c:pt>
                <c:pt idx="3">
                  <c:v>The Journal is a good quality, trusted magazine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0.77</c:v>
                </c:pt>
                <c:pt idx="1">
                  <c:v>0.81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C-4E2C-9665-B791176F18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have the opportunity to interact with and provide input to the Society and its services</c:v>
                </c:pt>
                <c:pt idx="1">
                  <c:v>The Society seeks members' views before making decisions that affect the profession</c:v>
                </c:pt>
                <c:pt idx="2">
                  <c:v>The Society keeps me well informed with accurate and reliable information</c:v>
                </c:pt>
                <c:pt idx="3">
                  <c:v>The Journal is a good quality, trusted magazine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0.21</c:v>
                </c:pt>
                <c:pt idx="1">
                  <c:v>0.16</c:v>
                </c:pt>
                <c:pt idx="2">
                  <c:v>0.08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C-4E2C-9665-B791176F18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FC-4E2C-9665-B791176F1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have the opportunity to interact with and provide input to the Society and its services</c:v>
                </c:pt>
                <c:pt idx="1">
                  <c:v>The Society seeks members' views before making decisions that affect the profession</c:v>
                </c:pt>
                <c:pt idx="2">
                  <c:v>The Society keeps me well informed with accurate and reliable information</c:v>
                </c:pt>
                <c:pt idx="3">
                  <c:v>The Journal is a good quality, trusted magazine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0.02</c:v>
                </c:pt>
                <c:pt idx="1">
                  <c:v>0.03</c:v>
                </c:pt>
                <c:pt idx="2">
                  <c:v>0.02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FC-4E2C-9665-B791176F1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7222712"/>
        <c:axId val="647223040"/>
      </c:barChart>
      <c:catAx>
        <c:axId val="647222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223040"/>
        <c:crosses val="autoZero"/>
        <c:auto val="1"/>
        <c:lblAlgn val="ctr"/>
        <c:lblOffset val="100"/>
        <c:noMultiLvlLbl val="0"/>
      </c:catAx>
      <c:valAx>
        <c:axId val="64722304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64722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08:41:52.186" idx="3">
    <p:pos x="7674" y="-211"/>
    <p:text>Amend photo and contact details - should be research@lawscot.org.uk</p:text>
    <p:extLst>
      <p:ext uri="{C676402C-5697-4E1C-873F-D02D1690AC5C}">
        <p15:threadingInfo xmlns:p15="http://schemas.microsoft.com/office/powerpoint/2012/main" timeZoneBias="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0.09656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8D317604-B88A-4688-A31A-9997A86B89EF}"/>
            </a:ext>
          </a:extLst>
        </cdr:cNvPr>
        <cdr:cNvSpPr/>
      </cdr:nvSpPr>
      <cdr:spPr>
        <a:xfrm xmlns:a="http://schemas.openxmlformats.org/drawingml/2006/main">
          <a:off x="0" y="0"/>
          <a:ext cx="8128000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i="1" dirty="0"/>
            <a:t>Q. For each of these can you please tell me how much of a priority for the Society you think these should be?  -  Representing the profession on regulatory changes </a:t>
          </a:r>
        </a:p>
      </cdr:txBody>
    </cdr:sp>
  </cdr:relSizeAnchor>
  <cdr:relSizeAnchor xmlns:cdr="http://schemas.openxmlformats.org/drawingml/2006/chartDrawing">
    <cdr:from>
      <cdr:x>0.36864</cdr:x>
      <cdr:y>0.12318</cdr:y>
    </cdr:from>
    <cdr:to>
      <cdr:x>0.67516</cdr:x>
      <cdr:y>0.19134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9B3514A-9ED1-410B-B015-46616B386573}"/>
            </a:ext>
          </a:extLst>
        </cdr:cNvPr>
        <cdr:cNvSpPr txBox="1"/>
      </cdr:nvSpPr>
      <cdr:spPr>
        <a:xfrm xmlns:a="http://schemas.openxmlformats.org/drawingml/2006/main">
          <a:off x="2996278" y="667460"/>
          <a:ext cx="249140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Low Priority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0.05112</cdr:y>
    </cdr:from>
    <cdr:to>
      <cdr:x>1</cdr:x>
      <cdr:y>0.14768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8D317604-B88A-4688-A31A-9997A86B89EF}"/>
            </a:ext>
          </a:extLst>
        </cdr:cNvPr>
        <cdr:cNvSpPr/>
      </cdr:nvSpPr>
      <cdr:spPr>
        <a:xfrm xmlns:a="http://schemas.openxmlformats.org/drawingml/2006/main">
          <a:off x="0" y="276999"/>
          <a:ext cx="8128000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i="1" dirty="0"/>
            <a:t>To what extent do you agree or disagree with the following statements?: The Society is focused on the issues that affect me as a solicitor</a:t>
          </a:r>
        </a:p>
      </cdr:txBody>
    </cdr:sp>
  </cdr:relSizeAnchor>
  <cdr:relSizeAnchor xmlns:cdr="http://schemas.openxmlformats.org/drawingml/2006/chartDrawing">
    <cdr:from>
      <cdr:x>0.6215</cdr:x>
      <cdr:y>0.85512</cdr:y>
    </cdr:from>
    <cdr:to>
      <cdr:x>0.78454</cdr:x>
      <cdr:y>0.96518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CE14249-7EFA-407D-814F-D5B65844D3E0}"/>
            </a:ext>
          </a:extLst>
        </cdr:cNvPr>
        <cdr:cNvSpPr txBox="1"/>
      </cdr:nvSpPr>
      <cdr:spPr>
        <a:xfrm xmlns:a="http://schemas.openxmlformats.org/drawingml/2006/main">
          <a:off x="5051536" y="4633636"/>
          <a:ext cx="1325189" cy="59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Tend to  agree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A9C1-638E-41DA-8CC2-B0E10D6517A1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2E44-0CA9-4B56-901B-0FECD0D21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9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BB0-7853-4B04-9915-9CB06829D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162A-7437-4B07-AE8A-BF59A300A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BD7A9-01BE-466A-85A7-C61AAF01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ABDBC-F76E-4552-8A04-E0C94BE2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E151E-8CE7-487F-BD8A-48615E36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7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DF97-B6A4-4038-B357-59DBBF00B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E9949-8BC4-49BE-88A5-0CAEEFE0F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9D933-0207-496A-9B3E-5A9E8DEE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7080F-2AD7-43FB-90DE-4BB025EA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16B73-440F-4B30-B5A0-21BDC3A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0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7E325-77E4-4AB3-8E82-1CAA445B7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45A70-13A7-49E8-B6C9-09FBD2D3F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76561-8149-4CF6-9DCC-CB334024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CEAD1-962D-4A4F-A52F-FF7A7878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627EF-13A1-44A0-B95E-ADBBCC48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3CE1-E300-4126-9C14-2FB050BAB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622BB-56B8-44F2-942D-35DF5392A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C339-109F-4A06-9146-0035EE6E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38AA9-2011-4DF4-BDC1-9AAF2973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CF656-EAF3-4A7E-A5FD-6F70FDC3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73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4B68-9B35-49CF-90F6-27B4449D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CBB9-8F23-4AF9-82F8-32DE2FB8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BC276-DAEC-4E8A-901A-5E291FD2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CFD8F-765D-433B-84D7-B3A2FD10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D4D8-D55F-4307-BAAA-CB370BAA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4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7740-6BF4-4A97-A27A-2251FAD2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7D0EA-B9A6-4737-AD01-D840A0572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48C4F-F000-437A-A821-95F01EE9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08ED-DD2A-499F-A36E-026A7415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8A6F3-D559-4933-A370-5C787B6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0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9374-F21E-48DA-B4D5-A504F703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518E-CC1D-4765-9E2A-B1EBA9F47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F6228-5EEA-47D8-AC87-D50D7E9A1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EF22-BA45-4A7F-BEBB-809BC898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B61C7-84A0-4DC2-99A9-DC11A3AC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76C3F-1EB1-408F-AE52-26320F84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87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2646-DE0C-421C-A31E-0271C384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7653-EFB5-43CF-A14B-D2DF8ABC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188BE-5912-4D10-9449-1B9E5FF81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10766-09FF-4873-A29A-4B552C5BF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AEC29-094D-4C72-AEB7-5D4FE0569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49B2A-3640-4799-8814-ECF3B9BA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31F03-6D3F-44B0-BFC9-D98B1BD5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B855A-4D23-490E-B3F8-649E247B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0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FBA6-7C7A-4C27-B138-03B5A207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E5242-FCA6-4970-9996-BBAD97F2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5ADE0-97C9-4485-83BA-F7E5B51D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AFF74-CA4E-4728-9AEC-9A3EB057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4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CD5AC-F7C1-4E8A-9B76-608F77DD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E46C8-446B-4878-8FD3-0C3DB5FD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0C5C5-BEA5-4848-93C9-C6ACBC46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95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033E-1C64-48D3-84DB-C97EB335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3A142-5C5A-47A9-96D0-75C64494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92978-4E95-4053-938B-0ED799E90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95561-160F-4FDF-91A8-44AB7C0A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81D05-FBFE-4EA5-92A5-4A3F4C30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3C3E-9914-47F0-9040-396CE0CB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85FF-78E8-4DDB-B4A1-AFCAB073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257F-082E-4F81-84FA-E07352634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EB2E-58AC-4A3D-8189-FAB176AD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AC46-65B8-4563-9353-F4D75EAF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EF672-F656-4F26-9960-48EB361B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04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4963-8DA0-4674-8389-C078A206D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E5BD2-1479-4A4E-9CF0-A9A8A26B8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D661B-CE7C-4C80-8DA3-8778EF61E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0DA46-A42A-4CF1-AC62-42EDA718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648C4-D9F4-44BD-B095-7CA906A0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8CD05-0FB8-46C2-9C4F-7A07A8FA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7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17CF-19D3-477D-8272-8170DE77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AB771-A8FB-4F4C-A651-FCEE0E7A3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AC363-BD84-4465-B1DA-EC98D46C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FF745-E604-46CD-93F7-E25B5EFA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6E293-F5AE-45C2-AD0D-10B2A5EA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6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69BB0-7A7D-4660-B637-7BF9D29D8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5E8A5-BC4C-4D0F-A7EC-D94064AE7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E66C7-2ED8-4821-879B-12947008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28E5B-BDA8-4D0B-99EB-5E406690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Mark Diffley Consultancy and Research Ltd.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B2DFF-9807-489E-B636-CC3A09DC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59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29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13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09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54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39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95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DA8C-9F3A-474B-9764-54737AE0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BED9C-E36F-4AEA-B2F0-34A0470F7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A798E-6BEE-45C3-B215-E02EFC7B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5CE5-E848-4DC5-A2FC-49251F46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16CE4-DD8D-4A94-A497-70F07933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19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76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62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27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3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856C-1138-41F3-876B-FEB0D36B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FACB6-B08D-49D9-AF63-4F13126CF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99B5D-95C6-4E3B-83A0-D23E08D2D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DD0E3-4F7D-4ABC-AFEF-9F8163D7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0EF9E-9643-454F-BD10-5114B902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EE4F4-C801-4C3D-9556-E70248CA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6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1236-FFBB-4C74-8124-CB5E9757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1C1B7-E311-4D82-AEBF-00EB55DD5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D1CC4-3C51-47A7-B9E3-4B57CBA2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AB1DB-2EBA-4E53-B376-74B1976D7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2E94C-7206-4050-85D7-9D17C64F8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265D0-F3B8-4E14-A095-2B197D1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8644F-3006-49AF-A029-A9243D80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31D14-471E-44AB-BBC3-3CD9D835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2A09-CF52-41A9-84F3-7E1E2DAB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46F33-BFDE-4F33-ABD0-61CAC09B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EA790-30AA-4CAC-95D2-FEBDD23D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04AFA-A012-4DD4-BD17-3764D068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FD3FF-69DA-44DD-ACE1-6439E4F6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33C84-D085-4CA6-A2CF-4579B83C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9A3C7-3C36-4A54-B39C-59910C2D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5C3A-27C4-4491-AE61-57A3CCC2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64703-DBDF-4592-AC3E-ADF20557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524B3-7E4C-4BD2-9B25-E2B32F122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AC2D5-7AC8-4F70-ADBA-261FB8A6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1BDB6-DDBC-4C1A-AA25-037793656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3762D-B58A-4E19-9B19-3DEC4FF6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1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9A3D-6101-448B-8CF7-A9DDE0A1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DE9BA-8A3B-4E7B-B64F-FC41495E8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07156-BBC0-4829-8F50-82F86278F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17F59-B3C5-40D7-81D6-5185E156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3948-99B0-418C-A6B5-C2168E66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FAA01-A655-460A-B328-346F5B0C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3D55F-83B3-4E3C-AFEF-29C3A765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BDDEF-4270-47E5-BF70-8FCBB8B7F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8FA51-6ABE-47D7-A9EB-FAB792297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448F6-A8F8-4C56-9C0F-F50A30564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E0CA-D700-4D3E-B215-A2E3F45C4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519878-6A02-44F6-908A-ADAB81A5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2C92E-6240-4921-AAF0-30BD8589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639CB-FD17-4A16-9FFF-A2EA0778C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1C96A-A475-4FB1-9F9E-D1D30EC8B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Mark Diffley Consultancy and Research Ltd.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E5C2-411E-408D-8FAB-11F9C9BF1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29AB7-6A2C-4584-B58A-73487290F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4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FB3A-F705-46EB-BB0E-5C7C28C8426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38B4-A097-496D-A5A6-F283872A0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20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comments" Target="../comments/comment1.xml"/><Relationship Id="rId5" Type="http://schemas.openxmlformats.org/officeDocument/2006/relationships/image" Target="../media/image4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73F5-374B-4CE5-8392-E8101E3E5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4782" y="5091762"/>
            <a:ext cx="9687354" cy="1264588"/>
          </a:xfrm>
        </p:spPr>
        <p:txBody>
          <a:bodyPr anchor="ctr">
            <a:normAutofit/>
          </a:bodyPr>
          <a:lstStyle/>
          <a:p>
            <a:pPr algn="r"/>
            <a:r>
              <a:rPr lang="en-GB" sz="24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Society of Scotland, Annual Members Survey 2018</a:t>
            </a:r>
            <a:br>
              <a:rPr lang="en-GB" sz="24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i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by Mark Diffley Consultancy and Research Ltd</a:t>
            </a:r>
            <a:endParaRPr lang="en-GB" sz="2400" b="1" i="1" dirty="0">
              <a:solidFill>
                <a:srgbClr val="00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64219-9BAF-4F20-AA88-1B026163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7" y="2747962"/>
            <a:ext cx="3362325" cy="13620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FA2F6D-2505-44B0-A63D-EF753633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572" y="5038736"/>
            <a:ext cx="1175888" cy="12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87474DE-2344-4470-AEB3-D97C6047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601" y="180975"/>
            <a:ext cx="7329041" cy="488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814629-5625-4D4B-B12A-63DA8803A6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622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4F785-43FA-42E3-8B67-15233A6750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3975B22-1655-4B39-82EF-5C34A553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CC329-B515-46DC-9B66-ADACD4C7F55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majority (85%) agree that additional resources should be allocated to legal aid rates; while confidence in economic prospects is low at 39%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C1A0B3B-3D74-4030-955C-AF54AA2BC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13094"/>
              </p:ext>
            </p:extLst>
          </p:nvPr>
        </p:nvGraphicFramePr>
        <p:xfrm>
          <a:off x="1634434" y="789028"/>
          <a:ext cx="966966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45C3241-67F7-4298-8782-34ABF2694283}"/>
              </a:ext>
            </a:extLst>
          </p:cNvPr>
          <p:cNvSpPr txBox="1">
            <a:spLocks/>
          </p:cNvSpPr>
          <p:nvPr/>
        </p:nvSpPr>
        <p:spPr>
          <a:xfrm>
            <a:off x="747143" y="6030110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F1599-2532-4189-BE5F-C40898F026CD}"/>
              </a:ext>
            </a:extLst>
          </p:cNvPr>
          <p:cNvSpPr/>
          <p:nvPr/>
        </p:nvSpPr>
        <p:spPr>
          <a:xfrm>
            <a:off x="0" y="707468"/>
            <a:ext cx="9899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Q. To what extent do you agree or disagree with the following statements…?</a:t>
            </a:r>
            <a:r>
              <a:rPr lang="en-GB" dirty="0"/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0DC3E-B116-417B-83B1-C3A4FB9FCF8C}"/>
              </a:ext>
            </a:extLst>
          </p:cNvPr>
          <p:cNvSpPr txBox="1"/>
          <p:nvPr/>
        </p:nvSpPr>
        <p:spPr>
          <a:xfrm>
            <a:off x="10621617" y="892134"/>
            <a:ext cx="87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5EE3EA-6BD3-448F-9191-4D846C9A1816}"/>
              </a:ext>
            </a:extLst>
          </p:cNvPr>
          <p:cNvSpPr txBox="1"/>
          <p:nvPr/>
        </p:nvSpPr>
        <p:spPr>
          <a:xfrm>
            <a:off x="10557566" y="1376946"/>
            <a:ext cx="75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+79%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2D450-FA98-49FE-84C3-1436582CD1B8}"/>
              </a:ext>
            </a:extLst>
          </p:cNvPr>
          <p:cNvSpPr txBox="1"/>
          <p:nvPr/>
        </p:nvSpPr>
        <p:spPr>
          <a:xfrm>
            <a:off x="10557566" y="2564514"/>
            <a:ext cx="75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+79%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708FE2-7FD2-4CB5-87A2-ED38DFABE995}"/>
              </a:ext>
            </a:extLst>
          </p:cNvPr>
          <p:cNvSpPr txBox="1"/>
          <p:nvPr/>
        </p:nvSpPr>
        <p:spPr>
          <a:xfrm>
            <a:off x="10557566" y="3776869"/>
            <a:ext cx="75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+42%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F3B182-2C9E-457A-BCA2-DD4FCC70DFAB}"/>
              </a:ext>
            </a:extLst>
          </p:cNvPr>
          <p:cNvSpPr txBox="1"/>
          <p:nvPr/>
        </p:nvSpPr>
        <p:spPr>
          <a:xfrm>
            <a:off x="10621617" y="4949468"/>
            <a:ext cx="742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+3%</a:t>
            </a:r>
          </a:p>
        </p:txBody>
      </p:sp>
    </p:spTree>
    <p:extLst>
      <p:ext uri="{BB962C8B-B14F-4D97-AF65-F5344CB8AC3E}">
        <p14:creationId xmlns:p14="http://schemas.microsoft.com/office/powerpoint/2010/main" val="372207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E7AEA-0706-447A-82BD-FCE643C0C2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67BB9F-384B-48D6-9AEA-DCBE8E6D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A1FCB-822D-4D10-8EFC-1E6C36E6878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in economic prospects has fallen from 49% in 2017 to 39% in 2018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1E4759-DF32-4D61-B2D1-721698149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517290"/>
              </p:ext>
            </p:extLst>
          </p:nvPr>
        </p:nvGraphicFramePr>
        <p:xfrm>
          <a:off x="309217" y="1118969"/>
          <a:ext cx="7363791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62B1AB4-6248-4828-A67F-7BD5A7CD7C3B}"/>
              </a:ext>
            </a:extLst>
          </p:cNvPr>
          <p:cNvSpPr txBox="1">
            <a:spLocks/>
          </p:cNvSpPr>
          <p:nvPr/>
        </p:nvSpPr>
        <p:spPr>
          <a:xfrm>
            <a:off x="429091" y="5998189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26E4-C10A-482F-84DD-0CCB186D60C8}"/>
              </a:ext>
            </a:extLst>
          </p:cNvPr>
          <p:cNvSpPr/>
          <p:nvPr/>
        </p:nvSpPr>
        <p:spPr>
          <a:xfrm>
            <a:off x="0" y="369332"/>
            <a:ext cx="978026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1400" b="1" i="1" dirty="0"/>
              <a:t>Q. To what extent do you agree or disagree with the following statements?: I am more confident in the economic prospects for my business over the next 12 months compared to the previous 12 months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E345D-2461-48EA-892A-09A392535B9C}"/>
              </a:ext>
            </a:extLst>
          </p:cNvPr>
          <p:cNvSpPr txBox="1"/>
          <p:nvPr/>
        </p:nvSpPr>
        <p:spPr>
          <a:xfrm>
            <a:off x="7600122" y="1415772"/>
            <a:ext cx="934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56D7E-450F-4BF2-9F1A-B3B927CF06D3}"/>
              </a:ext>
            </a:extLst>
          </p:cNvPr>
          <p:cNvSpPr txBox="1"/>
          <p:nvPr/>
        </p:nvSpPr>
        <p:spPr>
          <a:xfrm>
            <a:off x="7600122" y="2140629"/>
            <a:ext cx="636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+3%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FAA80-34D8-4B54-B9CF-414D64A04045}"/>
              </a:ext>
            </a:extLst>
          </p:cNvPr>
          <p:cNvSpPr txBox="1"/>
          <p:nvPr/>
        </p:nvSpPr>
        <p:spPr>
          <a:xfrm>
            <a:off x="7600122" y="4069409"/>
            <a:ext cx="636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+9%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85A149-E1B8-4448-9725-6E0C32F6E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86768"/>
              </p:ext>
            </p:extLst>
          </p:nvPr>
        </p:nvGraphicFramePr>
        <p:xfrm>
          <a:off x="8335618" y="2199861"/>
          <a:ext cx="3658419" cy="261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473">
                  <a:extLst>
                    <a:ext uri="{9D8B030D-6E8A-4147-A177-3AD203B41FA5}">
                      <a16:colId xmlns:a16="http://schemas.microsoft.com/office/drawing/2014/main" val="1204264790"/>
                    </a:ext>
                  </a:extLst>
                </a:gridCol>
                <a:gridCol w="1219473">
                  <a:extLst>
                    <a:ext uri="{9D8B030D-6E8A-4147-A177-3AD203B41FA5}">
                      <a16:colId xmlns:a16="http://schemas.microsoft.com/office/drawing/2014/main" val="693258099"/>
                    </a:ext>
                  </a:extLst>
                </a:gridCol>
                <a:gridCol w="1219473">
                  <a:extLst>
                    <a:ext uri="{9D8B030D-6E8A-4147-A177-3AD203B41FA5}">
                      <a16:colId xmlns:a16="http://schemas.microsoft.com/office/drawing/2014/main" val="75449402"/>
                    </a:ext>
                  </a:extLst>
                </a:gridCol>
              </a:tblGrid>
              <a:tr h="439097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 </a:t>
                      </a:r>
                    </a:p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Disagree%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129716"/>
                  </a:ext>
                </a:extLst>
              </a:tr>
              <a:tr h="43909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2681"/>
                  </a:ext>
                </a:extLst>
              </a:tr>
              <a:tr h="43909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852246"/>
                  </a:ext>
                </a:extLst>
              </a:tr>
              <a:tr h="43909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In-house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84007"/>
                  </a:ext>
                </a:extLst>
              </a:tr>
              <a:tr h="43909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In-house 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29488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D404C84-B560-4AEB-A416-7404F9A2301A}"/>
              </a:ext>
            </a:extLst>
          </p:cNvPr>
          <p:cNvSpPr txBox="1"/>
          <p:nvPr/>
        </p:nvSpPr>
        <p:spPr>
          <a:xfrm>
            <a:off x="8335618" y="1670479"/>
            <a:ext cx="365842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There was variance in the results by type of firm</a:t>
            </a:r>
          </a:p>
        </p:txBody>
      </p:sp>
    </p:spTree>
    <p:extLst>
      <p:ext uri="{BB962C8B-B14F-4D97-AF65-F5344CB8AC3E}">
        <p14:creationId xmlns:p14="http://schemas.microsoft.com/office/powerpoint/2010/main" val="329334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527849-BCE1-4033-9D86-87FE47447F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8C7526A-7F3C-4412-A999-EB58B570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8E9E0-438F-475E-A846-7C136B6CD591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relationship between economic confidence and the perceived impact of Brexit on the business/organisation in the next two years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886EAB-EE9D-4812-8331-16EB411BD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15357"/>
              </p:ext>
            </p:extLst>
          </p:nvPr>
        </p:nvGraphicFramePr>
        <p:xfrm>
          <a:off x="0" y="1386687"/>
          <a:ext cx="81280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666220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7660648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5801447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354866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60310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Confidence in economic prospects 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of Brexit on the business/organisation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952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impact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impact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difference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02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6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464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7C61BF-1D6E-4807-B57A-D73F3226F0C0}"/>
              </a:ext>
            </a:extLst>
          </p:cNvPr>
          <p:cNvSpPr txBox="1"/>
          <p:nvPr/>
        </p:nvSpPr>
        <p:spPr>
          <a:xfrm>
            <a:off x="0" y="863467"/>
            <a:ext cx="8128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Relationship between confidence in economic prospects for my business in the next 12 months by attitudes to the impact of Brexit on the business/organisation over the next 2 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E23BE-4771-4CEC-B9D5-6C7C8BE541DA}"/>
              </a:ext>
            </a:extLst>
          </p:cNvPr>
          <p:cNvSpPr txBox="1"/>
          <p:nvPr/>
        </p:nvSpPr>
        <p:spPr>
          <a:xfrm>
            <a:off x="0" y="3676624"/>
            <a:ext cx="11304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59% of those who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that they are confident in the economic prospects of their business think that Brexit will make no difference to their business/organisation over the next two years.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58% of those who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that they are confident in the economic prospects of their business think that Brexit will have a negative impact on their business/organisation over the next two years.</a:t>
            </a:r>
          </a:p>
        </p:txBody>
      </p:sp>
    </p:spTree>
    <p:extLst>
      <p:ext uri="{BB962C8B-B14F-4D97-AF65-F5344CB8AC3E}">
        <p14:creationId xmlns:p14="http://schemas.microsoft.com/office/powerpoint/2010/main" val="322008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463BD7-6743-4EBC-91D7-D668D1D634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13E90ED-E146-422A-942E-53FA66FF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86F9B-3A35-485B-9000-33745F44A042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key recommendation in the independent report on the regulation of legal services is the creation of a new regulator with all regulatory powers taken away from the Law Society and given to a new body; a majority of members think that regulatory powers should/possibly should be retained by the Society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957DFD4-7EF6-4EC4-8C22-E85BB1609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894301"/>
              </p:ext>
            </p:extLst>
          </p:nvPr>
        </p:nvGraphicFramePr>
        <p:xfrm>
          <a:off x="145773" y="1023260"/>
          <a:ext cx="10270435" cy="546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C0F2DAB-9118-437C-809D-753B97C44913}"/>
              </a:ext>
            </a:extLst>
          </p:cNvPr>
          <p:cNvSpPr/>
          <p:nvPr/>
        </p:nvSpPr>
        <p:spPr>
          <a:xfrm>
            <a:off x="0" y="931360"/>
            <a:ext cx="1278834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Which of the following regulatory powers, if any, should by retained by the Law Society and should not transfer to the new body? </a:t>
            </a:r>
            <a:r>
              <a:rPr lang="en-GB" sz="1600" dirty="0"/>
              <a:t> 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3DF672C-5B70-4982-81C8-CE3913F9402B}"/>
              </a:ext>
            </a:extLst>
          </p:cNvPr>
          <p:cNvSpPr txBox="1">
            <a:spLocks/>
          </p:cNvSpPr>
          <p:nvPr/>
        </p:nvSpPr>
        <p:spPr>
          <a:xfrm>
            <a:off x="270065" y="6492359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</p:spTree>
    <p:extLst>
      <p:ext uri="{BB962C8B-B14F-4D97-AF65-F5344CB8AC3E}">
        <p14:creationId xmlns:p14="http://schemas.microsoft.com/office/powerpoint/2010/main" val="231184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B29FEC-1759-4FEA-B64F-376337014B40}"/>
              </a:ext>
            </a:extLst>
          </p:cNvPr>
          <p:cNvSpPr txBox="1"/>
          <p:nvPr/>
        </p:nvSpPr>
        <p:spPr>
          <a:xfrm>
            <a:off x="0" y="-13252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at aspects of regulation more specifically, almost all (97%) agree that there should be a legal restriction on who can describe themselves as a ‘lawyer.’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9E5A69-67D2-430C-B87F-F131C89A0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010410"/>
              </p:ext>
            </p:extLst>
          </p:nvPr>
        </p:nvGraphicFramePr>
        <p:xfrm>
          <a:off x="1139687" y="800029"/>
          <a:ext cx="9912626" cy="556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6FBDDD8-AE75-4007-AE27-124F8EC95B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20945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B723AB1-F833-49BB-82A3-F1350274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EDA238-4B9D-4B75-B08C-23F368575333}"/>
              </a:ext>
            </a:extLst>
          </p:cNvPr>
          <p:cNvSpPr/>
          <p:nvPr/>
        </p:nvSpPr>
        <p:spPr>
          <a:xfrm>
            <a:off x="0" y="670147"/>
            <a:ext cx="1278834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To what extent do you agree or disagree with the following statements?</a:t>
            </a:r>
            <a:r>
              <a:rPr lang="en-GB" sz="1600" dirty="0"/>
              <a:t> 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C20F389-A508-4686-BEE9-0C33B8DA4FC0}"/>
              </a:ext>
            </a:extLst>
          </p:cNvPr>
          <p:cNvSpPr txBox="1">
            <a:spLocks/>
          </p:cNvSpPr>
          <p:nvPr/>
        </p:nvSpPr>
        <p:spPr>
          <a:xfrm>
            <a:off x="283317" y="6460579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</p:spTree>
    <p:extLst>
      <p:ext uri="{BB962C8B-B14F-4D97-AF65-F5344CB8AC3E}">
        <p14:creationId xmlns:p14="http://schemas.microsoft.com/office/powerpoint/2010/main" val="7405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CD024-D9FA-4CEE-B051-01B9AC1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552F2-A227-42F6-BE1A-1F3F02C2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833" y="1083417"/>
            <a:ext cx="6404167" cy="42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00526-EF8E-4F07-A54D-41E6D2019EA8}"/>
              </a:ext>
            </a:extLst>
          </p:cNvPr>
          <p:cNvSpPr txBox="1"/>
          <p:nvPr/>
        </p:nvSpPr>
        <p:spPr>
          <a:xfrm>
            <a:off x="0" y="0"/>
            <a:ext cx="5787833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85402-FDD9-49A3-B2F3-092E4CC46AD4}"/>
              </a:ext>
            </a:extLst>
          </p:cNvPr>
          <p:cNvSpPr txBox="1"/>
          <p:nvPr/>
        </p:nvSpPr>
        <p:spPr>
          <a:xfrm>
            <a:off x="980661" y="2351782"/>
            <a:ext cx="4268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38134-559A-46D2-8AA3-36DEAC16A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6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81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B29FEC-1759-4FEA-B64F-376337014B4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all (90%) agree that the Journal is a good quality, trusted magazine; and, that the Society keeps me well informed with accurate and reliable information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9E5A69-67D2-430C-B87F-F131C89A0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667435"/>
              </p:ext>
            </p:extLst>
          </p:nvPr>
        </p:nvGraphicFramePr>
        <p:xfrm>
          <a:off x="424070" y="646331"/>
          <a:ext cx="9912626" cy="556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6FBDDD8-AE75-4007-AE27-124F8EC95B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B723AB1-F833-49BB-82A3-F1350274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EDA238-4B9D-4B75-B08C-23F368575333}"/>
              </a:ext>
            </a:extLst>
          </p:cNvPr>
          <p:cNvSpPr/>
          <p:nvPr/>
        </p:nvSpPr>
        <p:spPr>
          <a:xfrm>
            <a:off x="0" y="670147"/>
            <a:ext cx="1278834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How much do you agree or disagree with each of the following statements??</a:t>
            </a:r>
            <a:r>
              <a:rPr lang="en-GB" sz="1600" dirty="0"/>
              <a:t> 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C20F389-A508-4686-BEE9-0C33B8DA4FC0}"/>
              </a:ext>
            </a:extLst>
          </p:cNvPr>
          <p:cNvSpPr txBox="1">
            <a:spLocks/>
          </p:cNvSpPr>
          <p:nvPr/>
        </p:nvSpPr>
        <p:spPr>
          <a:xfrm>
            <a:off x="283317" y="6460579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</p:spTree>
    <p:extLst>
      <p:ext uri="{BB962C8B-B14F-4D97-AF65-F5344CB8AC3E}">
        <p14:creationId xmlns:p14="http://schemas.microsoft.com/office/powerpoint/2010/main" val="179317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41921-456A-475F-8069-27F2742C4A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955C987-676A-4B67-A4DF-AF73A81E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073FF-8EFF-46BC-8649-4472591643C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majority (77%) feel that they have the opportunity to interact with and provide input to the Society and its services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2AF41-65B9-4306-85E6-E59AC04F889A}"/>
              </a:ext>
            </a:extLst>
          </p:cNvPr>
          <p:cNvSpPr/>
          <p:nvPr/>
        </p:nvSpPr>
        <p:spPr>
          <a:xfrm>
            <a:off x="0" y="646331"/>
            <a:ext cx="978026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i="1" dirty="0"/>
              <a:t>Q. How much you agree or disagree with each of these: I have the opportunity to interact with and provide input to the Society and its services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ED57467-4395-4762-B6EC-2AE66DDB9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478182"/>
              </p:ext>
            </p:extLst>
          </p:nvPr>
        </p:nvGraphicFramePr>
        <p:xfrm>
          <a:off x="2248114" y="58055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864BF8A-61F0-4CB5-8434-E6ABC8661311}"/>
              </a:ext>
            </a:extLst>
          </p:cNvPr>
          <p:cNvSpPr txBox="1">
            <a:spLocks/>
          </p:cNvSpPr>
          <p:nvPr/>
        </p:nvSpPr>
        <p:spPr>
          <a:xfrm>
            <a:off x="392809" y="6103446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E314E-FF2B-4B03-9A29-858DDD06F6B5}"/>
              </a:ext>
            </a:extLst>
          </p:cNvPr>
          <p:cNvSpPr txBox="1"/>
          <p:nvPr/>
        </p:nvSpPr>
        <p:spPr>
          <a:xfrm>
            <a:off x="7189304" y="1815882"/>
            <a:ext cx="17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Strongly agree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205B2-9F55-41D7-BDE0-55A25BC8E4F5}"/>
              </a:ext>
            </a:extLst>
          </p:cNvPr>
          <p:cNvSpPr txBox="1"/>
          <p:nvPr/>
        </p:nvSpPr>
        <p:spPr>
          <a:xfrm>
            <a:off x="3677478" y="5764746"/>
            <a:ext cx="2027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Tend to agree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6FFB1-2AF5-4E6C-B4F0-360F752AAEBC}"/>
              </a:ext>
            </a:extLst>
          </p:cNvPr>
          <p:cNvSpPr txBox="1"/>
          <p:nvPr/>
        </p:nvSpPr>
        <p:spPr>
          <a:xfrm>
            <a:off x="2605923" y="2387962"/>
            <a:ext cx="17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Tend to disagree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592E42-CA2E-46F1-974A-A4AF39C8AEBD}"/>
              </a:ext>
            </a:extLst>
          </p:cNvPr>
          <p:cNvSpPr txBox="1"/>
          <p:nvPr/>
        </p:nvSpPr>
        <p:spPr>
          <a:xfrm>
            <a:off x="3929269" y="1425456"/>
            <a:ext cx="17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Strongly disagree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AAA4E7-5FCC-4151-980B-1E133BB0D02A}"/>
              </a:ext>
            </a:extLst>
          </p:cNvPr>
          <p:cNvSpPr txBox="1"/>
          <p:nvPr/>
        </p:nvSpPr>
        <p:spPr>
          <a:xfrm>
            <a:off x="5574096" y="1292662"/>
            <a:ext cx="1563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Don’t know</a:t>
            </a:r>
          </a:p>
        </p:txBody>
      </p:sp>
    </p:spTree>
    <p:extLst>
      <p:ext uri="{BB962C8B-B14F-4D97-AF65-F5344CB8AC3E}">
        <p14:creationId xmlns:p14="http://schemas.microsoft.com/office/powerpoint/2010/main" val="395305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CFF157-5436-4519-A128-4DD29E6E253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all (95%) are proud to be part of the Scottish legal profession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34802-216D-4D86-94CF-31A2012D6C53}"/>
              </a:ext>
            </a:extLst>
          </p:cNvPr>
          <p:cNvSpPr/>
          <p:nvPr/>
        </p:nvSpPr>
        <p:spPr>
          <a:xfrm>
            <a:off x="0" y="448845"/>
            <a:ext cx="12788348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How proud are you to be a part of the Scottish legal profession?    </a:t>
            </a:r>
            <a:r>
              <a:rPr lang="en-GB" sz="1600" dirty="0"/>
              <a:t> 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5551870-CF85-460E-B8A5-0017A3B8F0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874216"/>
              </p:ext>
            </p:extLst>
          </p:nvPr>
        </p:nvGraphicFramePr>
        <p:xfrm>
          <a:off x="1499383" y="967397"/>
          <a:ext cx="7933635" cy="529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EEBDC47-9050-4A2C-91B2-8A4BF8A5243D}"/>
              </a:ext>
            </a:extLst>
          </p:cNvPr>
          <p:cNvSpPr txBox="1">
            <a:spLocks/>
          </p:cNvSpPr>
          <p:nvPr/>
        </p:nvSpPr>
        <p:spPr>
          <a:xfrm>
            <a:off x="533362" y="5964707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06C77-9117-43B3-A329-425FBB978EF7}"/>
              </a:ext>
            </a:extLst>
          </p:cNvPr>
          <p:cNvSpPr txBox="1"/>
          <p:nvPr/>
        </p:nvSpPr>
        <p:spPr>
          <a:xfrm>
            <a:off x="7713977" y="4001519"/>
            <a:ext cx="1719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Very proud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AE4A3-1CC3-4F0E-AE48-55BC9CEA3EAB}"/>
              </a:ext>
            </a:extLst>
          </p:cNvPr>
          <p:cNvSpPr txBox="1"/>
          <p:nvPr/>
        </p:nvSpPr>
        <p:spPr>
          <a:xfrm>
            <a:off x="1855356" y="3094610"/>
            <a:ext cx="2143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Somewhat proud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6A98D-9541-4AF4-AE50-04A7D9337F2D}"/>
              </a:ext>
            </a:extLst>
          </p:cNvPr>
          <p:cNvSpPr txBox="1"/>
          <p:nvPr/>
        </p:nvSpPr>
        <p:spPr>
          <a:xfrm>
            <a:off x="3892664" y="1194854"/>
            <a:ext cx="2570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 very proud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A16DC-8DC6-47D4-ADB2-97B3FEAF5EA1}"/>
              </a:ext>
            </a:extLst>
          </p:cNvPr>
          <p:cNvSpPr txBox="1"/>
          <p:nvPr/>
        </p:nvSpPr>
        <p:spPr>
          <a:xfrm>
            <a:off x="4499113" y="895170"/>
            <a:ext cx="189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 at all proud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AFE76-3B35-464D-BFB2-98CBB351BD88}"/>
              </a:ext>
            </a:extLst>
          </p:cNvPr>
          <p:cNvSpPr txBox="1"/>
          <p:nvPr/>
        </p:nvSpPr>
        <p:spPr>
          <a:xfrm>
            <a:off x="5407420" y="1121723"/>
            <a:ext cx="183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Don’t know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A606DA-28BD-4C3D-962C-E635E2C7F2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859FED-A5D7-4354-8F94-90FC7C3D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013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CD024-D9FA-4CEE-B051-01B9AC1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552F2-A227-42F6-BE1A-1F3F02C2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833" y="1083417"/>
            <a:ext cx="6404167" cy="42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00526-EF8E-4F07-A54D-41E6D2019EA8}"/>
              </a:ext>
            </a:extLst>
          </p:cNvPr>
          <p:cNvSpPr txBox="1"/>
          <p:nvPr/>
        </p:nvSpPr>
        <p:spPr>
          <a:xfrm>
            <a:off x="0" y="0"/>
            <a:ext cx="5787833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85402-FDD9-49A3-B2F3-092E4CC46AD4}"/>
              </a:ext>
            </a:extLst>
          </p:cNvPr>
          <p:cNvSpPr txBox="1"/>
          <p:nvPr/>
        </p:nvSpPr>
        <p:spPr>
          <a:xfrm>
            <a:off x="980661" y="2351782"/>
            <a:ext cx="4268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Practice team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38134-559A-46D2-8AA3-36DEAC16A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6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49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60EB47-35A3-4B87-BDC6-0CA09AA67C5F}"/>
              </a:ext>
            </a:extLst>
          </p:cNvPr>
          <p:cNvSpPr/>
          <p:nvPr/>
        </p:nvSpPr>
        <p:spPr>
          <a:xfrm>
            <a:off x="795129" y="180976"/>
            <a:ext cx="10781678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Methodology </a:t>
            </a:r>
          </a:p>
          <a:p>
            <a:endParaRPr lang="en-GB" dirty="0">
              <a:solidFill>
                <a:srgbClr val="00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Law Society Members Survey explores members’ views on Law Society priorities; the wider policy context of the profession; Law Society communication channels; CPD; and support for trainees.</a:t>
            </a:r>
          </a:p>
          <a:p>
            <a:endParaRPr lang="en-GB" dirty="0">
              <a:solidFill>
                <a:srgbClr val="00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survey is carried out among Law Society members, selected using stratified random sampling of the Law Society membership database. </a:t>
            </a:r>
          </a:p>
          <a:p>
            <a:endParaRPr lang="en-GB" dirty="0">
              <a:solidFill>
                <a:srgbClr val="00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interviewing took place between the 20 of November and 18 December 2018.</a:t>
            </a:r>
          </a:p>
          <a:p>
            <a:endParaRPr lang="en-GB" dirty="0">
              <a:solidFill>
                <a:srgbClr val="00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total 512 members completed the survey (covering key firm types, big firm, high street, in-house public, in-house private and trainee solicitors). </a:t>
            </a:r>
          </a:p>
          <a:p>
            <a:endParaRPr lang="en-GB" dirty="0">
              <a:solidFill>
                <a:srgbClr val="00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Weighting was applied to the data to ensure it was representative of the membership population as a whole. </a:t>
            </a:r>
          </a:p>
          <a:p>
            <a:endParaRPr lang="en-GB" dirty="0">
              <a:solidFill>
                <a:srgbClr val="00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survey has been carried out annually since 2011, where relevant, comparisons from previous waves of the survey are made throughout this report. </a:t>
            </a:r>
          </a:p>
          <a:p>
            <a:endParaRPr lang="en-GB" dirty="0">
              <a:solidFill>
                <a:srgbClr val="002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Throughout, differences between variables are commented upon only where we are sure these are statistically significant i.e. where we can be 95% certain that they have not occurred by chance.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437DF-7A51-4B74-8A9C-0666698C9B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62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243FD61-841E-4FA1-AC1B-D4B37AAE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F692A-51BF-4A40-85DD-A598C819A3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30704-353D-409F-B3C9-91EEBB08F86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Seven-in-ten are aware of the Professional Practice team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F2973-DBF2-4660-B231-6D40D432A2A9}"/>
              </a:ext>
            </a:extLst>
          </p:cNvPr>
          <p:cNvSpPr/>
          <p:nvPr/>
        </p:nvSpPr>
        <p:spPr>
          <a:xfrm>
            <a:off x="0" y="46209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The Society provides a dedicated team of solicitors and an accredited paralegal for its members and can assist with enquiries on legal practice. Are you aware of this service?     </a:t>
            </a:r>
            <a:r>
              <a:rPr lang="en-GB" sz="1600" dirty="0"/>
              <a:t> 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BF5668C-6C25-4F0E-9BD6-CF4F84B9F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411427"/>
              </p:ext>
            </p:extLst>
          </p:nvPr>
        </p:nvGraphicFramePr>
        <p:xfrm>
          <a:off x="-50800" y="967059"/>
          <a:ext cx="7485270" cy="495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61C5D08-941D-4B16-BC28-B047D23D4AFF}"/>
              </a:ext>
            </a:extLst>
          </p:cNvPr>
          <p:cNvSpPr txBox="1">
            <a:spLocks/>
          </p:cNvSpPr>
          <p:nvPr/>
        </p:nvSpPr>
        <p:spPr>
          <a:xfrm>
            <a:off x="334580" y="6323366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C7B00A-EBD8-4D9E-9906-B5B55FAA4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39635"/>
              </p:ext>
            </p:extLst>
          </p:nvPr>
        </p:nvGraphicFramePr>
        <p:xfrm>
          <a:off x="6506817" y="2014330"/>
          <a:ext cx="5115340" cy="1901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670">
                  <a:extLst>
                    <a:ext uri="{9D8B030D-6E8A-4147-A177-3AD203B41FA5}">
                      <a16:colId xmlns:a16="http://schemas.microsoft.com/office/drawing/2014/main" val="1920060963"/>
                    </a:ext>
                  </a:extLst>
                </a:gridCol>
                <a:gridCol w="2557670">
                  <a:extLst>
                    <a:ext uri="{9D8B030D-6E8A-4147-A177-3AD203B41FA5}">
                      <a16:colId xmlns:a16="http://schemas.microsoft.com/office/drawing/2014/main" val="583760057"/>
                    </a:ext>
                  </a:extLst>
                </a:gridCol>
              </a:tblGrid>
              <a:tr h="38038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by type of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33599"/>
                  </a:ext>
                </a:extLst>
              </a:tr>
              <a:tr h="38038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11752"/>
                  </a:ext>
                </a:extLst>
              </a:tr>
              <a:tr h="38038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In-house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20752"/>
                  </a:ext>
                </a:extLst>
              </a:tr>
              <a:tr h="38038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18249"/>
                  </a:ext>
                </a:extLst>
              </a:tr>
              <a:tr h="38038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In-house 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7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977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243FD61-841E-4FA1-AC1B-D4B37AAE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F692A-51BF-4A40-85DD-A598C819A3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30704-353D-409F-B3C9-91EEBB08F86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the awareness of the Professional Practice team are reversed when we explore use of the team services – 36% had used the service in the past 12 months compared with 63% who had not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F2973-DBF2-4660-B231-6D40D432A2A9}"/>
              </a:ext>
            </a:extLst>
          </p:cNvPr>
          <p:cNvSpPr/>
          <p:nvPr/>
        </p:nvSpPr>
        <p:spPr>
          <a:xfrm>
            <a:off x="0" y="766897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Have you used the Professional Practice team for phone or email advice in the past 12 months?  </a:t>
            </a:r>
            <a:r>
              <a:rPr lang="en-GB" sz="1600" dirty="0"/>
              <a:t> 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61C5D08-941D-4B16-BC28-B047D23D4AFF}"/>
              </a:ext>
            </a:extLst>
          </p:cNvPr>
          <p:cNvSpPr txBox="1">
            <a:spLocks/>
          </p:cNvSpPr>
          <p:nvPr/>
        </p:nvSpPr>
        <p:spPr>
          <a:xfrm>
            <a:off x="318052" y="6281530"/>
            <a:ext cx="9403985" cy="25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B0C4FC2-DF98-438D-BB56-716DC5C34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23858"/>
              </p:ext>
            </p:extLst>
          </p:nvPr>
        </p:nvGraphicFramePr>
        <p:xfrm>
          <a:off x="-50800" y="967059"/>
          <a:ext cx="7485270" cy="495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EC6017-1034-4E4C-9993-CA7B7680F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249401"/>
              </p:ext>
            </p:extLst>
          </p:nvPr>
        </p:nvGraphicFramePr>
        <p:xfrm>
          <a:off x="6573078" y="2638139"/>
          <a:ext cx="5115340" cy="1901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670">
                  <a:extLst>
                    <a:ext uri="{9D8B030D-6E8A-4147-A177-3AD203B41FA5}">
                      <a16:colId xmlns:a16="http://schemas.microsoft.com/office/drawing/2014/main" val="1920060963"/>
                    </a:ext>
                  </a:extLst>
                </a:gridCol>
                <a:gridCol w="2557670">
                  <a:extLst>
                    <a:ext uri="{9D8B030D-6E8A-4147-A177-3AD203B41FA5}">
                      <a16:colId xmlns:a16="http://schemas.microsoft.com/office/drawing/2014/main" val="583760057"/>
                    </a:ext>
                  </a:extLst>
                </a:gridCol>
              </a:tblGrid>
              <a:tr h="38038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by type of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33599"/>
                  </a:ext>
                </a:extLst>
              </a:tr>
              <a:tr h="38038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11752"/>
                  </a:ext>
                </a:extLst>
              </a:tr>
              <a:tr h="38038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20752"/>
                  </a:ext>
                </a:extLst>
              </a:tr>
              <a:tr h="38038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In-house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18249"/>
                  </a:ext>
                </a:extLst>
              </a:tr>
              <a:tr h="380383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In-house 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77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AF2B42-668B-4845-A8AA-A2A45B65CEDE}"/>
              </a:ext>
            </a:extLst>
          </p:cNvPr>
          <p:cNvSpPr txBox="1"/>
          <p:nvPr/>
        </p:nvSpPr>
        <p:spPr>
          <a:xfrm>
            <a:off x="6467061" y="1676284"/>
            <a:ext cx="57249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Corresponding with awareness, high street firms were more likely to have used the Professional Practice team than any other firm type </a:t>
            </a:r>
            <a:r>
              <a:rPr lang="en-GB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42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CD024-D9FA-4CEE-B051-01B9AC1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552F2-A227-42F6-BE1A-1F3F02C2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833" y="1083417"/>
            <a:ext cx="6404167" cy="42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00526-EF8E-4F07-A54D-41E6D2019EA8}"/>
              </a:ext>
            </a:extLst>
          </p:cNvPr>
          <p:cNvSpPr txBox="1"/>
          <p:nvPr/>
        </p:nvSpPr>
        <p:spPr>
          <a:xfrm>
            <a:off x="0" y="0"/>
            <a:ext cx="5787833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85402-FDD9-49A3-B2F3-092E4CC46AD4}"/>
              </a:ext>
            </a:extLst>
          </p:cNvPr>
          <p:cNvSpPr txBox="1"/>
          <p:nvPr/>
        </p:nvSpPr>
        <p:spPr>
          <a:xfrm>
            <a:off x="980661" y="2351782"/>
            <a:ext cx="4268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38134-559A-46D2-8AA3-36DEAC16A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6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913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C20A24-0886-4839-9ADB-7BC6C14DF4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84A9CCD-637D-425A-9D43-E0E794C1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B89349-5354-484E-9D68-74D847BF82B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all trainees (85%) felt that providing assistance to those beginning and during their traineeships should be a high priority for the Society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CD52848-808D-485F-A32B-72308AA37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175325"/>
              </p:ext>
            </p:extLst>
          </p:nvPr>
        </p:nvGraphicFramePr>
        <p:xfrm>
          <a:off x="1326321" y="775191"/>
          <a:ext cx="9129643" cy="558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A90480-837D-4D86-9A6D-9F112FB4BDA8}"/>
              </a:ext>
            </a:extLst>
          </p:cNvPr>
          <p:cNvSpPr txBox="1">
            <a:spLocks/>
          </p:cNvSpPr>
          <p:nvPr/>
        </p:nvSpPr>
        <p:spPr>
          <a:xfrm>
            <a:off x="556591" y="6363218"/>
            <a:ext cx="9403985" cy="25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trainees (130)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CDB750-9B94-4705-B60A-ECEB172435E4}"/>
              </a:ext>
            </a:extLst>
          </p:cNvPr>
          <p:cNvSpPr/>
          <p:nvPr/>
        </p:nvSpPr>
        <p:spPr>
          <a:xfrm>
            <a:off x="106017" y="71545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The Society provides support for trainee solicitors  Can you please tell me how much of a priority for the Society you think these should be? </a:t>
            </a:r>
            <a:r>
              <a:rPr lang="en-GB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0300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C20A24-0886-4839-9ADB-7BC6C14DF4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84A9CCD-637D-425A-9D43-E0E794C1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B89349-5354-484E-9D68-74D847BF82B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similar proportion (81%) expressed satisfaction with the assistance provided to those beginning and during their traineeships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A90480-837D-4D86-9A6D-9F112FB4BDA8}"/>
              </a:ext>
            </a:extLst>
          </p:cNvPr>
          <p:cNvSpPr txBox="1">
            <a:spLocks/>
          </p:cNvSpPr>
          <p:nvPr/>
        </p:nvSpPr>
        <p:spPr>
          <a:xfrm>
            <a:off x="556591" y="6363218"/>
            <a:ext cx="9403985" cy="25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trainees (130)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98815E4-B17E-4BD5-96E4-776923EE9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964694"/>
              </p:ext>
            </p:extLst>
          </p:nvPr>
        </p:nvGraphicFramePr>
        <p:xfrm>
          <a:off x="1501912" y="795441"/>
          <a:ext cx="883478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EE2FAE8-DBF0-4C0B-9040-5B7BEB8C7AB9}"/>
              </a:ext>
            </a:extLst>
          </p:cNvPr>
          <p:cNvSpPr/>
          <p:nvPr/>
        </p:nvSpPr>
        <p:spPr>
          <a:xfrm>
            <a:off x="106017" y="715459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Based on your experience, how satisfied or dissatisfied are you with each of the following services and areas of support?</a:t>
            </a:r>
            <a:r>
              <a:rPr lang="en-GB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3430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CD024-D9FA-4CEE-B051-01B9AC1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552F2-A227-42F6-BE1A-1F3F02C2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833" y="1083417"/>
            <a:ext cx="6404167" cy="42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00526-EF8E-4F07-A54D-41E6D2019EA8}"/>
              </a:ext>
            </a:extLst>
          </p:cNvPr>
          <p:cNvSpPr txBox="1"/>
          <p:nvPr/>
        </p:nvSpPr>
        <p:spPr>
          <a:xfrm>
            <a:off x="0" y="0"/>
            <a:ext cx="5787833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85402-FDD9-49A3-B2F3-092E4CC46AD4}"/>
              </a:ext>
            </a:extLst>
          </p:cNvPr>
          <p:cNvSpPr txBox="1"/>
          <p:nvPr/>
        </p:nvSpPr>
        <p:spPr>
          <a:xfrm>
            <a:off x="980661" y="2351782"/>
            <a:ext cx="4268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Paralegal Accreditation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38134-559A-46D2-8AA3-36DEAC16A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6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03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D817A2-044A-4928-AA68-C1826BD029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5848BB8-EBBD-4E90-B53E-23B199F7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1F5D8-7F77-4DE4-B20A-45F31E08E0D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all (89%) agree that the paralegal accreditation scheme provides a professional qualification and identifiable quality standard for paralegals across the profession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C5D23D9-8FC2-4EA9-8C57-7C08CF591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995072"/>
              </p:ext>
            </p:extLst>
          </p:nvPr>
        </p:nvGraphicFramePr>
        <p:xfrm>
          <a:off x="143565" y="905096"/>
          <a:ext cx="9411252" cy="508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04F2574-5C97-4286-976B-653C489C1B50}"/>
              </a:ext>
            </a:extLst>
          </p:cNvPr>
          <p:cNvSpPr txBox="1">
            <a:spLocks/>
          </p:cNvSpPr>
          <p:nvPr/>
        </p:nvSpPr>
        <p:spPr>
          <a:xfrm>
            <a:off x="490330" y="6182759"/>
            <a:ext cx="9403985" cy="25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AB62DD-25E5-4ACE-8897-ED061063305D}"/>
              </a:ext>
            </a:extLst>
          </p:cNvPr>
          <p:cNvSpPr/>
          <p:nvPr/>
        </p:nvSpPr>
        <p:spPr>
          <a:xfrm>
            <a:off x="106017" y="71545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As you may know, the Society has an accreditation scheme in place for paralegals. Do you agree or disagree with the following statement?</a:t>
            </a:r>
            <a:r>
              <a:rPr lang="en-GB" sz="1600" dirty="0"/>
              <a:t> “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It is important for the legal sector that paralegals have a recognised professional qualification”</a:t>
            </a:r>
          </a:p>
        </p:txBody>
      </p:sp>
    </p:spTree>
    <p:extLst>
      <p:ext uri="{BB962C8B-B14F-4D97-AF65-F5344CB8AC3E}">
        <p14:creationId xmlns:p14="http://schemas.microsoft.com/office/powerpoint/2010/main" val="1743373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CD024-D9FA-4CEE-B051-01B9AC1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552F2-A227-42F6-BE1A-1F3F02C2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833" y="1083417"/>
            <a:ext cx="6404167" cy="42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00526-EF8E-4F07-A54D-41E6D2019EA8}"/>
              </a:ext>
            </a:extLst>
          </p:cNvPr>
          <p:cNvSpPr txBox="1"/>
          <p:nvPr/>
        </p:nvSpPr>
        <p:spPr>
          <a:xfrm>
            <a:off x="0" y="0"/>
            <a:ext cx="5787833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85402-FDD9-49A3-B2F3-092E4CC46AD4}"/>
              </a:ext>
            </a:extLst>
          </p:cNvPr>
          <p:cNvSpPr txBox="1"/>
          <p:nvPr/>
        </p:nvSpPr>
        <p:spPr>
          <a:xfrm>
            <a:off x="980661" y="2351782"/>
            <a:ext cx="4268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issues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38134-559A-46D2-8AA3-36DEAC16A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6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544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2E9A7-B1FA-4896-B538-828B83116F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3820B68-54D7-4377-887B-9D4808A7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AA65D-9B16-4BBD-BE60-798CCE84605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Brexit was the single biggest issue facing solicitors in Scotland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9D0CF93-F9A1-454A-A089-6BEA3BA2B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309154"/>
              </p:ext>
            </p:extLst>
          </p:nvPr>
        </p:nvGraphicFramePr>
        <p:xfrm>
          <a:off x="1250122" y="80879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9C6557B-25E3-4458-A560-F4C3134F883A}"/>
              </a:ext>
            </a:extLst>
          </p:cNvPr>
          <p:cNvSpPr/>
          <p:nvPr/>
        </p:nvSpPr>
        <p:spPr>
          <a:xfrm>
            <a:off x="0" y="514948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Thinking about your current role, what is the single biggest issue facing you as a Scottish solicitor?   </a:t>
            </a:r>
            <a:endParaRPr lang="en-GB" sz="16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07ED429-CA3D-41EE-95B8-D098AD061B5E}"/>
              </a:ext>
            </a:extLst>
          </p:cNvPr>
          <p:cNvSpPr txBox="1">
            <a:spLocks/>
          </p:cNvSpPr>
          <p:nvPr/>
        </p:nvSpPr>
        <p:spPr>
          <a:xfrm>
            <a:off x="490330" y="6182759"/>
            <a:ext cx="9403985" cy="25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</p:spTree>
    <p:extLst>
      <p:ext uri="{BB962C8B-B14F-4D97-AF65-F5344CB8AC3E}">
        <p14:creationId xmlns:p14="http://schemas.microsoft.com/office/powerpoint/2010/main" val="788842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2E9A7-B1FA-4896-B538-828B83116F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3820B68-54D7-4377-887B-9D4808A7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6557B-25E3-4458-A560-F4C3134F883A}"/>
              </a:ext>
            </a:extLst>
          </p:cNvPr>
          <p:cNvSpPr/>
          <p:nvPr/>
        </p:nvSpPr>
        <p:spPr>
          <a:xfrm>
            <a:off x="0" y="514948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What impact do you think Brexit will have on your business or organisation over the next two years/ five years? </a:t>
            </a:r>
            <a:endParaRPr lang="en-GB" sz="16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07ED429-CA3D-41EE-95B8-D098AD061B5E}"/>
              </a:ext>
            </a:extLst>
          </p:cNvPr>
          <p:cNvSpPr txBox="1">
            <a:spLocks/>
          </p:cNvSpPr>
          <p:nvPr/>
        </p:nvSpPr>
        <p:spPr>
          <a:xfrm>
            <a:off x="490330" y="6182759"/>
            <a:ext cx="9403985" cy="25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5AD8F-240A-49B9-8203-21796D7F0D1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are more likely to think Brexit will have a negative impact on their business than a positive one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BBCCF2A-9E02-4C47-A3FE-4DBE8E202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406725"/>
              </p:ext>
            </p:extLst>
          </p:nvPr>
        </p:nvGraphicFramePr>
        <p:xfrm>
          <a:off x="1325363" y="1256937"/>
          <a:ext cx="8568952" cy="434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1B9F5F4-26B4-4C14-B266-1FB4A3E98E14}"/>
              </a:ext>
            </a:extLst>
          </p:cNvPr>
          <p:cNvSpPr txBox="1"/>
          <p:nvPr/>
        </p:nvSpPr>
        <p:spPr>
          <a:xfrm>
            <a:off x="10134600" y="1256563"/>
            <a:ext cx="848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C2B1B-8AF6-4D39-88D9-1ECFFE4E9FAF}"/>
              </a:ext>
            </a:extLst>
          </p:cNvPr>
          <p:cNvSpPr txBox="1"/>
          <p:nvPr/>
        </p:nvSpPr>
        <p:spPr>
          <a:xfrm>
            <a:off x="10134599" y="2508979"/>
            <a:ext cx="732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-46%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48C32-39F2-4499-A802-3B1669B7F766}"/>
              </a:ext>
            </a:extLst>
          </p:cNvPr>
          <p:cNvSpPr txBox="1"/>
          <p:nvPr/>
        </p:nvSpPr>
        <p:spPr>
          <a:xfrm>
            <a:off x="10134600" y="4318344"/>
            <a:ext cx="848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-39%</a:t>
            </a:r>
          </a:p>
        </p:txBody>
      </p:sp>
    </p:spTree>
    <p:extLst>
      <p:ext uri="{BB962C8B-B14F-4D97-AF65-F5344CB8AC3E}">
        <p14:creationId xmlns:p14="http://schemas.microsoft.com/office/powerpoint/2010/main" val="5681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CD024-D9FA-4CEE-B051-01B9AC1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552F2-A227-42F6-BE1A-1F3F02C2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833" y="1083417"/>
            <a:ext cx="6404167" cy="42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00526-EF8E-4F07-A54D-41E6D2019EA8}"/>
              </a:ext>
            </a:extLst>
          </p:cNvPr>
          <p:cNvSpPr txBox="1"/>
          <p:nvPr/>
        </p:nvSpPr>
        <p:spPr>
          <a:xfrm>
            <a:off x="0" y="0"/>
            <a:ext cx="5787833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85402-FDD9-49A3-B2F3-092E4CC46AD4}"/>
              </a:ext>
            </a:extLst>
          </p:cNvPr>
          <p:cNvSpPr txBox="1"/>
          <p:nvPr/>
        </p:nvSpPr>
        <p:spPr>
          <a:xfrm>
            <a:off x="980661" y="2351782"/>
            <a:ext cx="4268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Members’ priorities for the Society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38134-559A-46D2-8AA3-36DEAC16A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6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794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60C685-C271-45EF-BDA6-A80590A76F3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quarter (24%), Brexit featured in their advice to clients a great deal / a fair amount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6E4DE-C171-4970-837B-70A8561C4D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E540FCE-4D3B-42D4-A430-D44845DC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2F29C-3F30-4615-BFFD-F6070E9A1F9B}"/>
              </a:ext>
            </a:extLst>
          </p:cNvPr>
          <p:cNvSpPr/>
          <p:nvPr/>
        </p:nvSpPr>
        <p:spPr>
          <a:xfrm>
            <a:off x="0" y="514948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Q. To what extent has Brexit featured in advice you have given to your clients? </a:t>
            </a:r>
            <a:endParaRPr lang="en-GB" sz="1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E43B327-BD82-4A1C-BD4D-8F7EBA9DB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711821"/>
              </p:ext>
            </p:extLst>
          </p:nvPr>
        </p:nvGraphicFramePr>
        <p:xfrm>
          <a:off x="-1102140" y="553984"/>
          <a:ext cx="9411252" cy="508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B19D5C5-B71C-4290-AAD9-E3F41422990A}"/>
              </a:ext>
            </a:extLst>
          </p:cNvPr>
          <p:cNvSpPr txBox="1">
            <a:spLocks/>
          </p:cNvSpPr>
          <p:nvPr/>
        </p:nvSpPr>
        <p:spPr>
          <a:xfrm>
            <a:off x="730615" y="5712897"/>
            <a:ext cx="9403985" cy="25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5FD37B-B947-42C0-B3EB-90212E5C4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11746"/>
              </p:ext>
            </p:extLst>
          </p:nvPr>
        </p:nvGraphicFramePr>
        <p:xfrm>
          <a:off x="8478416" y="2207427"/>
          <a:ext cx="3312368" cy="889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a great deal/ a fair amount response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Firm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3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60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73F5-374B-4CE5-8392-E8101E3E5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56" y="5227771"/>
            <a:ext cx="8479362" cy="1264588"/>
          </a:xfrm>
        </p:spPr>
        <p:txBody>
          <a:bodyPr anchor="ctr">
            <a:normAutofit fontScale="90000"/>
          </a:bodyPr>
          <a:lstStyle/>
          <a:p>
            <a:pPr algn="l"/>
            <a:br>
              <a:rPr lang="en-GB" sz="24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  <a:br>
              <a:rPr lang="en-GB" sz="24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contact our research team at research@lawscot.org.uk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64219-9BAF-4F20-AA88-1B026163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7" y="2747962"/>
            <a:ext cx="3362325" cy="13620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FA2F6D-2505-44B0-A63D-EF753633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6913" y="5391448"/>
            <a:ext cx="1175888" cy="12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87474DE-2344-4470-AEB3-D97C6047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7143" y="152189"/>
            <a:ext cx="7613373" cy="507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814629-5625-4D4B-B12A-63DA8803A6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10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CD024-D9FA-4CEE-B051-01B9AC1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02D31-96BF-461B-9731-55630D4F3D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93CAF-2376-4B1B-90CE-CECE0FA3FE60}"/>
              </a:ext>
            </a:extLst>
          </p:cNvPr>
          <p:cNvSpPr txBox="1"/>
          <p:nvPr/>
        </p:nvSpPr>
        <p:spPr>
          <a:xfrm>
            <a:off x="0" y="-83825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and compliance functions continue to rank highly among the Society’s priorities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8CB6679-24A5-4ECB-8687-8E3018F8D4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141582"/>
              </p:ext>
            </p:extLst>
          </p:nvPr>
        </p:nvGraphicFramePr>
        <p:xfrm>
          <a:off x="238539" y="688771"/>
          <a:ext cx="11953461" cy="561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BFE894E-15ED-465E-BC06-068459680A00}"/>
              </a:ext>
            </a:extLst>
          </p:cNvPr>
          <p:cNvSpPr txBox="1"/>
          <p:nvPr/>
        </p:nvSpPr>
        <p:spPr>
          <a:xfrm>
            <a:off x="344557" y="419928"/>
            <a:ext cx="1184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For each of these, can you please tell me how much of a priority for the Society you think these should be?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FDF2F3E-D617-40CD-A261-B6C7316195D3}"/>
              </a:ext>
            </a:extLst>
          </p:cNvPr>
          <p:cNvSpPr txBox="1">
            <a:spLocks/>
          </p:cNvSpPr>
          <p:nvPr/>
        </p:nvSpPr>
        <p:spPr>
          <a:xfrm>
            <a:off x="238539" y="6263706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</p:spTree>
    <p:extLst>
      <p:ext uri="{BB962C8B-B14F-4D97-AF65-F5344CB8AC3E}">
        <p14:creationId xmlns:p14="http://schemas.microsoft.com/office/powerpoint/2010/main" val="300421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12D00A-009E-46C8-93B5-1000B13D877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three-quarters (73%) consider representing the profession on regulatory changes to be a high priority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CDA9B-2B1A-4905-9AAF-2223745871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D79EBB3-49F4-4092-9577-322A15B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D054737-F08E-4599-A6CE-5EA141AD7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463848"/>
              </p:ext>
            </p:extLst>
          </p:nvPr>
        </p:nvGraphicFramePr>
        <p:xfrm>
          <a:off x="0" y="36933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E7D40E0-B7BB-4146-A706-0BCA0C005866}"/>
              </a:ext>
            </a:extLst>
          </p:cNvPr>
          <p:cNvSpPr txBox="1"/>
          <p:nvPr/>
        </p:nvSpPr>
        <p:spPr>
          <a:xfrm>
            <a:off x="4222205" y="5557934"/>
            <a:ext cx="157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priority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D5174-533A-459D-9CDE-F69728F55774}"/>
              </a:ext>
            </a:extLst>
          </p:cNvPr>
          <p:cNvSpPr txBox="1"/>
          <p:nvPr/>
        </p:nvSpPr>
        <p:spPr>
          <a:xfrm>
            <a:off x="7604" y="1817239"/>
            <a:ext cx="205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Medium priority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8C7902-9F8C-4071-BF1C-E6A703544EC7}"/>
              </a:ext>
            </a:extLst>
          </p:cNvPr>
          <p:cNvSpPr txBox="1">
            <a:spLocks/>
          </p:cNvSpPr>
          <p:nvPr/>
        </p:nvSpPr>
        <p:spPr>
          <a:xfrm>
            <a:off x="238539" y="6263706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57B6934-6191-4D3C-ADCA-CA18367CC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23279"/>
              </p:ext>
            </p:extLst>
          </p:nvPr>
        </p:nvGraphicFramePr>
        <p:xfrm>
          <a:off x="5923721" y="2372139"/>
          <a:ext cx="5758638" cy="316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546">
                  <a:extLst>
                    <a:ext uri="{9D8B030D-6E8A-4147-A177-3AD203B41FA5}">
                      <a16:colId xmlns:a16="http://schemas.microsoft.com/office/drawing/2014/main" val="148232905"/>
                    </a:ext>
                  </a:extLst>
                </a:gridCol>
                <a:gridCol w="1919546">
                  <a:extLst>
                    <a:ext uri="{9D8B030D-6E8A-4147-A177-3AD203B41FA5}">
                      <a16:colId xmlns:a16="http://schemas.microsoft.com/office/drawing/2014/main" val="3253337370"/>
                    </a:ext>
                  </a:extLst>
                </a:gridCol>
                <a:gridCol w="1919546">
                  <a:extLst>
                    <a:ext uri="{9D8B030D-6E8A-4147-A177-3AD203B41FA5}">
                      <a16:colId xmlns:a16="http://schemas.microsoft.com/office/drawing/2014/main" val="853339165"/>
                    </a:ext>
                  </a:extLst>
                </a:gridCol>
              </a:tblGrid>
              <a:tr h="1817974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Agree that Society should continue to be responsible for representation, support and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Disagree Society should continue to be responsible for representation, support and regulation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35250"/>
                  </a:ext>
                </a:extLst>
              </a:tr>
              <a:tr h="44820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10724"/>
                  </a:ext>
                </a:extLst>
              </a:tr>
              <a:tr h="44820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89578"/>
                  </a:ext>
                </a:extLst>
              </a:tr>
              <a:tr h="44820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300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EC54EF9-4CC4-4F6A-9B12-2E0E9F6D8926}"/>
              </a:ext>
            </a:extLst>
          </p:cNvPr>
          <p:cNvSpPr txBox="1"/>
          <p:nvPr/>
        </p:nvSpPr>
        <p:spPr>
          <a:xfrm>
            <a:off x="5910470" y="1675299"/>
            <a:ext cx="5771889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Those who agree that the society should continue to be responsible for regulation are more likely to consider it to be a high priority for the Society</a:t>
            </a:r>
          </a:p>
        </p:txBody>
      </p:sp>
    </p:spTree>
    <p:extLst>
      <p:ext uri="{BB962C8B-B14F-4D97-AF65-F5344CB8AC3E}">
        <p14:creationId xmlns:p14="http://schemas.microsoft.com/office/powerpoint/2010/main" val="278980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CD024-D9FA-4CEE-B051-01B9AC1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552F2-A227-42F6-BE1A-1F3F02C2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833" y="1083417"/>
            <a:ext cx="6404167" cy="42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00526-EF8E-4F07-A54D-41E6D2019EA8}"/>
              </a:ext>
            </a:extLst>
          </p:cNvPr>
          <p:cNvSpPr txBox="1"/>
          <p:nvPr/>
        </p:nvSpPr>
        <p:spPr>
          <a:xfrm>
            <a:off x="0" y="0"/>
            <a:ext cx="5787833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85402-FDD9-49A3-B2F3-092E4CC46AD4}"/>
              </a:ext>
            </a:extLst>
          </p:cNvPr>
          <p:cNvSpPr txBox="1"/>
          <p:nvPr/>
        </p:nvSpPr>
        <p:spPr>
          <a:xfrm>
            <a:off x="516835" y="2351782"/>
            <a:ext cx="4732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Members’ perceptions of the Society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38134-559A-46D2-8AA3-36DEAC16A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6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82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C5D1F-78D6-4C72-8E3C-ACECEAB3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47225-EE22-447C-94E8-27ED484F9E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4945145-975B-4AEC-8B68-2DD90432AA31}"/>
              </a:ext>
            </a:extLst>
          </p:cNvPr>
          <p:cNvGraphicFramePr/>
          <p:nvPr>
            <p:extLst/>
          </p:nvPr>
        </p:nvGraphicFramePr>
        <p:xfrm>
          <a:off x="1146313" y="908282"/>
          <a:ext cx="989937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A5D9AA-8A50-42D3-BB59-B5B670A0EC50}"/>
              </a:ext>
            </a:extLst>
          </p:cNvPr>
          <p:cNvSpPr txBox="1">
            <a:spLocks/>
          </p:cNvSpPr>
          <p:nvPr/>
        </p:nvSpPr>
        <p:spPr>
          <a:xfrm>
            <a:off x="1146313" y="6091247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All respondents, excluding DK responses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F5C8D-5734-42D0-81D2-7B404AC3158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F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Society is viewed positively by members, in particular there is widespread agreement (93%) that the Society should continue to be responsible for representation, support and regulation - consistent with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FC3E64-375D-4B56-8B31-16541F05752D}"/>
              </a:ext>
            </a:extLst>
          </p:cNvPr>
          <p:cNvSpPr txBox="1"/>
          <p:nvPr/>
        </p:nvSpPr>
        <p:spPr>
          <a:xfrm>
            <a:off x="10227365" y="3581127"/>
            <a:ext cx="87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+66%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43863-FD92-41AA-94A0-26D17B5C9B09}"/>
              </a:ext>
            </a:extLst>
          </p:cNvPr>
          <p:cNvSpPr txBox="1"/>
          <p:nvPr/>
        </p:nvSpPr>
        <p:spPr>
          <a:xfrm>
            <a:off x="10227365" y="4850296"/>
            <a:ext cx="70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+58%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CFFE1-ED10-4383-90CE-98F4BC33F321}"/>
              </a:ext>
            </a:extLst>
          </p:cNvPr>
          <p:cNvSpPr txBox="1"/>
          <p:nvPr/>
        </p:nvSpPr>
        <p:spPr>
          <a:xfrm>
            <a:off x="10227365" y="1789044"/>
            <a:ext cx="70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+82%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B443A0-6D01-47A1-8AB6-38FF5DE311CB}"/>
              </a:ext>
            </a:extLst>
          </p:cNvPr>
          <p:cNvSpPr txBox="1"/>
          <p:nvPr/>
        </p:nvSpPr>
        <p:spPr>
          <a:xfrm>
            <a:off x="10227365" y="5420139"/>
            <a:ext cx="87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BAD028-C4E8-4C45-A560-EF2EA2BA83C0}"/>
              </a:ext>
            </a:extLst>
          </p:cNvPr>
          <p:cNvSpPr txBox="1"/>
          <p:nvPr/>
        </p:nvSpPr>
        <p:spPr>
          <a:xfrm>
            <a:off x="10227365" y="2994992"/>
            <a:ext cx="87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19C34-9178-4B72-96D2-23724DBF5ACE}"/>
              </a:ext>
            </a:extLst>
          </p:cNvPr>
          <p:cNvSpPr txBox="1"/>
          <p:nvPr/>
        </p:nvSpPr>
        <p:spPr>
          <a:xfrm>
            <a:off x="10227365" y="1192696"/>
            <a:ext cx="70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+86%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4A6A25-7FF0-4ECD-A832-6349787E9206}"/>
              </a:ext>
            </a:extLst>
          </p:cNvPr>
          <p:cNvSpPr txBox="1"/>
          <p:nvPr/>
        </p:nvSpPr>
        <p:spPr>
          <a:xfrm>
            <a:off x="10227365" y="2398644"/>
            <a:ext cx="87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4FBD0B-CE86-404D-8DD5-14E84B4B6B25}"/>
              </a:ext>
            </a:extLst>
          </p:cNvPr>
          <p:cNvSpPr txBox="1"/>
          <p:nvPr/>
        </p:nvSpPr>
        <p:spPr>
          <a:xfrm>
            <a:off x="10227365" y="4200939"/>
            <a:ext cx="1036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+58%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2D3AAC-94D5-4A4E-B92D-5391AFBE95AE}"/>
              </a:ext>
            </a:extLst>
          </p:cNvPr>
          <p:cNvSpPr txBox="1"/>
          <p:nvPr/>
        </p:nvSpPr>
        <p:spPr>
          <a:xfrm>
            <a:off x="10280374" y="895578"/>
            <a:ext cx="87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A4FA26-177D-4343-9FC2-748019991CEE}"/>
              </a:ext>
            </a:extLst>
          </p:cNvPr>
          <p:cNvSpPr txBox="1"/>
          <p:nvPr/>
        </p:nvSpPr>
        <p:spPr>
          <a:xfrm>
            <a:off x="172278" y="697628"/>
            <a:ext cx="1184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Q. To what extent do you agree or disagree with the following statements?</a:t>
            </a:r>
          </a:p>
        </p:txBody>
      </p:sp>
    </p:spTree>
    <p:extLst>
      <p:ext uri="{BB962C8B-B14F-4D97-AF65-F5344CB8AC3E}">
        <p14:creationId xmlns:p14="http://schemas.microsoft.com/office/powerpoint/2010/main" val="68193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DEC61D-805E-423C-9858-A2C2C2F799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4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38AF52E-EAB1-4864-9E3A-73EDA320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2C714-7D16-4350-85AE-62C4EAB6C1D4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area where there is comparatively less agreement is that “the Society is focused on the issues that affect me” – 28% disagree with this statement – however, it should be noted that agreement with this statement has increased between 2017 and 2018  (68% compared with 64% in 2017)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573D677-2CC4-4827-B942-3F0A0D738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738076"/>
              </p:ext>
            </p:extLst>
          </p:nvPr>
        </p:nvGraphicFramePr>
        <p:xfrm>
          <a:off x="0" y="62486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37858DD-6BE8-4891-B3E4-4B909C260C68}"/>
              </a:ext>
            </a:extLst>
          </p:cNvPr>
          <p:cNvSpPr txBox="1">
            <a:spLocks/>
          </p:cNvSpPr>
          <p:nvPr/>
        </p:nvSpPr>
        <p:spPr>
          <a:xfrm>
            <a:off x="357808" y="6016691"/>
            <a:ext cx="9387457" cy="21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/>
              <a:t>Base: All respondents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0A9ED-1927-4CBB-8409-83FD7E598977}"/>
              </a:ext>
            </a:extLst>
          </p:cNvPr>
          <p:cNvSpPr txBox="1"/>
          <p:nvPr/>
        </p:nvSpPr>
        <p:spPr>
          <a:xfrm>
            <a:off x="4399722" y="1667055"/>
            <a:ext cx="169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Strongly agree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1ED98-E634-4E14-B144-EF9C61825E4A}"/>
              </a:ext>
            </a:extLst>
          </p:cNvPr>
          <p:cNvSpPr txBox="1"/>
          <p:nvPr/>
        </p:nvSpPr>
        <p:spPr>
          <a:xfrm>
            <a:off x="0" y="3121223"/>
            <a:ext cx="1881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Tend to disagree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51569-B42E-4471-9070-396870C76F42}"/>
              </a:ext>
            </a:extLst>
          </p:cNvPr>
          <p:cNvSpPr txBox="1"/>
          <p:nvPr/>
        </p:nvSpPr>
        <p:spPr>
          <a:xfrm>
            <a:off x="1188628" y="1548193"/>
            <a:ext cx="206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Strongly disagree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D22BAF-B5D0-4BE7-B1C2-06A927DAA04A}"/>
              </a:ext>
            </a:extLst>
          </p:cNvPr>
          <p:cNvSpPr txBox="1"/>
          <p:nvPr/>
        </p:nvSpPr>
        <p:spPr>
          <a:xfrm>
            <a:off x="2794175" y="1373745"/>
            <a:ext cx="206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Don’t know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BEAEB68-A6AD-447B-9A79-1372943A3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787240"/>
              </p:ext>
            </p:extLst>
          </p:nvPr>
        </p:nvGraphicFramePr>
        <p:xfrm>
          <a:off x="6506817" y="2530761"/>
          <a:ext cx="5228550" cy="261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574">
                  <a:extLst>
                    <a:ext uri="{9D8B030D-6E8A-4147-A177-3AD203B41FA5}">
                      <a16:colId xmlns:a16="http://schemas.microsoft.com/office/drawing/2014/main" val="148232905"/>
                    </a:ext>
                  </a:extLst>
                </a:gridCol>
                <a:gridCol w="1626988">
                  <a:extLst>
                    <a:ext uri="{9D8B030D-6E8A-4147-A177-3AD203B41FA5}">
                      <a16:colId xmlns:a16="http://schemas.microsoft.com/office/drawing/2014/main" val="3253337370"/>
                    </a:ext>
                  </a:extLst>
                </a:gridCol>
                <a:gridCol w="1626988">
                  <a:extLst>
                    <a:ext uri="{9D8B030D-6E8A-4147-A177-3AD203B41FA5}">
                      <a16:colId xmlns:a16="http://schemas.microsoft.com/office/drawing/2014/main" val="853339165"/>
                    </a:ext>
                  </a:extLst>
                </a:gridCol>
              </a:tblGrid>
              <a:tr h="286982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524929"/>
                  </a:ext>
                </a:extLst>
              </a:tr>
              <a:tr h="361524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35250"/>
                  </a:ext>
                </a:extLst>
              </a:tr>
              <a:tr h="38363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10724"/>
                  </a:ext>
                </a:extLst>
              </a:tr>
              <a:tr h="38363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 to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89578"/>
                  </a:ext>
                </a:extLst>
              </a:tr>
              <a:tr h="38363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 to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30049"/>
                  </a:ext>
                </a:extLst>
              </a:tr>
              <a:tr h="38363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73580"/>
                  </a:ext>
                </a:extLst>
              </a:tr>
              <a:tr h="38363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Don’t know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6778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F584261-DFD7-4317-8A38-06AE478738BF}"/>
              </a:ext>
            </a:extLst>
          </p:cNvPr>
          <p:cNvSpPr txBox="1"/>
          <p:nvPr/>
        </p:nvSpPr>
        <p:spPr>
          <a:xfrm>
            <a:off x="6506817" y="2007541"/>
            <a:ext cx="522855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Women were more likely than men to agree that the Society is focused on the issues that affect me</a:t>
            </a:r>
          </a:p>
        </p:txBody>
      </p:sp>
    </p:spTree>
    <p:extLst>
      <p:ext uri="{BB962C8B-B14F-4D97-AF65-F5344CB8AC3E}">
        <p14:creationId xmlns:p14="http://schemas.microsoft.com/office/powerpoint/2010/main" val="318483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CD024-D9FA-4CEE-B051-01B9AC19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552F2-A227-42F6-BE1A-1F3F02C2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7833" y="1083417"/>
            <a:ext cx="6404167" cy="42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00526-EF8E-4F07-A54D-41E6D2019EA8}"/>
              </a:ext>
            </a:extLst>
          </p:cNvPr>
          <p:cNvSpPr txBox="1"/>
          <p:nvPr/>
        </p:nvSpPr>
        <p:spPr>
          <a:xfrm>
            <a:off x="0" y="0"/>
            <a:ext cx="5787833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85402-FDD9-49A3-B2F3-092E4CC46AD4}"/>
              </a:ext>
            </a:extLst>
          </p:cNvPr>
          <p:cNvSpPr txBox="1"/>
          <p:nvPr/>
        </p:nvSpPr>
        <p:spPr>
          <a:xfrm>
            <a:off x="980661" y="2351782"/>
            <a:ext cx="4268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context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38134-559A-46D2-8AA3-36DEAC16A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6" y="6307693"/>
            <a:ext cx="1052160" cy="36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931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062&quot;&gt;&lt;object type=&quot;3&quot; unique_id=&quot;10063&quot;&gt;&lt;property id=&quot;20148&quot; value=&quot;5&quot;/&gt;&lt;property id=&quot;20300&quot; value=&quot;Slide 1 - &amp;quot;Law Society of Scotland, Annual Members Survey 2018&amp;#x0D;&amp;#x0A;Report by Mark Diffley Consultancy and Research Ltd&amp;quot;&quot;/&gt;&lt;property id=&quot;20307&quot; value=&quot;262&quot;/&gt;&lt;/object&gt;&lt;object type=&quot;3&quot; unique_id=&quot;10064&quot;&gt;&lt;property id=&quot;20148&quot; value=&quot;5&quot;/&gt;&lt;property id=&quot;20300&quot; value=&quot;Slide 2&quot;/&gt;&lt;property id=&quot;20307&quot; value=&quot;258&quot;/&gt;&lt;/object&gt;&lt;object type=&quot;3&quot; unique_id=&quot;10065&quot;&gt;&lt;property id=&quot;20148&quot; value=&quot;5&quot;/&gt;&lt;property id=&quot;20300&quot; value=&quot;Slide 3&quot;/&gt;&lt;property id=&quot;20307&quot; value=&quot;259&quot;/&gt;&lt;/object&gt;&lt;object type=&quot;3&quot; unique_id=&quot;10066&quot;&gt;&lt;property id=&quot;20148&quot; value=&quot;5&quot;/&gt;&lt;property id=&quot;20300&quot; value=&quot;Slide 4&quot;/&gt;&lt;property id=&quot;20307&quot; value=&quot;260&quot;/&gt;&lt;/object&gt;&lt;object type=&quot;3&quot; unique_id=&quot;10067&quot;&gt;&lt;property id=&quot;20148&quot; value=&quot;5&quot;/&gt;&lt;property id=&quot;20300&quot; value=&quot;Slide 5&quot;/&gt;&lt;property id=&quot;20307&quot; value=&quot;263&quot;/&gt;&lt;/object&gt;&lt;object type=&quot;3&quot; unique_id=&quot;10068&quot;&gt;&lt;property id=&quot;20148&quot; value=&quot;5&quot;/&gt;&lt;property id=&quot;20300&quot; value=&quot;Slide 6&quot;/&gt;&lt;property id=&quot;20307&quot; value=&quot;264&quot;/&gt;&lt;/object&gt;&lt;object type=&quot;3&quot; unique_id=&quot;10069&quot;&gt;&lt;property id=&quot;20148&quot; value=&quot;5&quot;/&gt;&lt;property id=&quot;20300&quot; value=&quot;Slide 7&quot;/&gt;&lt;property id=&quot;20307&quot; value=&quot;312&quot;/&gt;&lt;/object&gt;&lt;object type=&quot;3&quot; unique_id=&quot;10070&quot;&gt;&lt;property id=&quot;20148&quot; value=&quot;5&quot;/&gt;&lt;property id=&quot;20300&quot; value=&quot;Slide 8&quot;/&gt;&lt;property id=&quot;20307&quot; value=&quot;269&quot;/&gt;&lt;/object&gt;&lt;object type=&quot;3&quot; unique_id=&quot;10071&quot;&gt;&lt;property id=&quot;20148&quot; value=&quot;5&quot;/&gt;&lt;property id=&quot;20300&quot; value=&quot;Slide 9&quot;/&gt;&lt;property id=&quot;20307&quot; value=&quot;273&quot;/&gt;&lt;/object&gt;&lt;object type=&quot;3&quot; unique_id=&quot;10072&quot;&gt;&lt;property id=&quot;20148&quot; value=&quot;5&quot;/&gt;&lt;property id=&quot;20300&quot; value=&quot;Slide 10&quot;/&gt;&lt;property id=&quot;20307&quot; value=&quot;274&quot;/&gt;&lt;/object&gt;&lt;object type=&quot;3&quot; unique_id=&quot;10073&quot;&gt;&lt;property id=&quot;20148&quot; value=&quot;5&quot;/&gt;&lt;property id=&quot;20300&quot; value=&quot;Slide 11&quot;/&gt;&lt;property id=&quot;20307&quot; value=&quot;275&quot;/&gt;&lt;/object&gt;&lt;object type=&quot;3&quot; unique_id=&quot;10074&quot;&gt;&lt;property id=&quot;20148&quot; value=&quot;5&quot;/&gt;&lt;property id=&quot;20300&quot; value=&quot;Slide 12&quot;/&gt;&lt;property id=&quot;20307&quot; value=&quot;313&quot;/&gt;&lt;/object&gt;&lt;object type=&quot;3&quot; unique_id=&quot;10075&quot;&gt;&lt;property id=&quot;20148&quot; value=&quot;5&quot;/&gt;&lt;property id=&quot;20300&quot; value=&quot;Slide 13&quot;/&gt;&lt;property id=&quot;20307&quot; value=&quot;277&quot;/&gt;&lt;/object&gt;&lt;object type=&quot;3&quot; unique_id=&quot;10076&quot;&gt;&lt;property id=&quot;20148&quot; value=&quot;5&quot;/&gt;&lt;property id=&quot;20300&quot; value=&quot;Slide 14&quot;/&gt;&lt;property id=&quot;20307&quot; value=&quot;278&quot;/&gt;&lt;/object&gt;&lt;object type=&quot;3&quot; unique_id=&quot;10077&quot;&gt;&lt;property id=&quot;20148&quot; value=&quot;5&quot;/&gt;&lt;property id=&quot;20300&quot; value=&quot;Slide 15&quot;/&gt;&lt;property id=&quot;20307&quot; value=&quot;279&quot;/&gt;&lt;/object&gt;&lt;object type=&quot;3&quot; unique_id=&quot;10078&quot;&gt;&lt;property id=&quot;20148&quot; value=&quot;5&quot;/&gt;&lt;property id=&quot;20300&quot; value=&quot;Slide 16&quot;/&gt;&lt;property id=&quot;20307&quot; value=&quot;280&quot;/&gt;&lt;/object&gt;&lt;object type=&quot;3&quot; unique_id=&quot;10079&quot;&gt;&lt;property id=&quot;20148&quot; value=&quot;5&quot;/&gt;&lt;property id=&quot;20300&quot; value=&quot;Slide 17&quot;/&gt;&lt;property id=&quot;20307&quot; value=&quot;282&quot;/&gt;&lt;/object&gt;&lt;object type=&quot;3&quot; unique_id=&quot;10080&quot;&gt;&lt;property id=&quot;20148&quot; value=&quot;5&quot;/&gt;&lt;property id=&quot;20300&quot; value=&quot;Slide 18&quot;/&gt;&lt;property id=&quot;20307&quot; value=&quot;287&quot;/&gt;&lt;/object&gt;&lt;object type=&quot;3&quot; unique_id=&quot;10081&quot;&gt;&lt;property id=&quot;20148&quot; value=&quot;5&quot;/&gt;&lt;property id=&quot;20300&quot; value=&quot;Slide 19&quot;/&gt;&lt;property id=&quot;20307&quot; value=&quot;288&quot;/&gt;&lt;/object&gt;&lt;object type=&quot;3&quot; unique_id=&quot;10082&quot;&gt;&lt;property id=&quot;20148&quot; value=&quot;5&quot;/&gt;&lt;property id=&quot;20300&quot; value=&quot;Slide 20&quot;/&gt;&lt;property id=&quot;20307&quot; value=&quot;289&quot;/&gt;&lt;/object&gt;&lt;object type=&quot;3&quot; unique_id=&quot;10083&quot;&gt;&lt;property id=&quot;20148&quot; value=&quot;5&quot;/&gt;&lt;property id=&quot;20300&quot; value=&quot;Slide 21&quot;/&gt;&lt;property id=&quot;20307&quot; value=&quot;290&quot;/&gt;&lt;/object&gt;&lt;object type=&quot;3&quot; unique_id=&quot;10084&quot;&gt;&lt;property id=&quot;20148&quot; value=&quot;5&quot;/&gt;&lt;property id=&quot;20300&quot; value=&quot;Slide 22&quot;/&gt;&lt;property id=&quot;20307&quot; value=&quot;301&quot;/&gt;&lt;/object&gt;&lt;object type=&quot;3&quot; unique_id=&quot;10085&quot;&gt;&lt;property id=&quot;20148&quot; value=&quot;5&quot;/&gt;&lt;property id=&quot;20300&quot; value=&quot;Slide 23&quot;/&gt;&lt;property id=&quot;20307&quot; value=&quot;302&quot;/&gt;&lt;/object&gt;&lt;object type=&quot;3&quot; unique_id=&quot;10086&quot;&gt;&lt;property id=&quot;20148&quot; value=&quot;5&quot;/&gt;&lt;property id=&quot;20300&quot; value=&quot;Slide 24&quot;/&gt;&lt;property id=&quot;20307&quot; value=&quot;303&quot;/&gt;&lt;/object&gt;&lt;object type=&quot;3&quot; unique_id=&quot;10087&quot;&gt;&lt;property id=&quot;20148&quot; value=&quot;5&quot;/&gt;&lt;property id=&quot;20300&quot; value=&quot;Slide 25&quot;/&gt;&lt;property id=&quot;20307&quot; value=&quot;304&quot;/&gt;&lt;/object&gt;&lt;object type=&quot;3&quot; unique_id=&quot;10088&quot;&gt;&lt;property id=&quot;20148&quot; value=&quot;5&quot;/&gt;&lt;property id=&quot;20300&quot; value=&quot;Slide 26&quot;/&gt;&lt;property id=&quot;20307&quot; value=&quot;305&quot;/&gt;&lt;/object&gt;&lt;object type=&quot;3&quot; unique_id=&quot;10089&quot;&gt;&lt;property id=&quot;20148&quot; value=&quot;5&quot;/&gt;&lt;property id=&quot;20300&quot; value=&quot;Slide 27&quot;/&gt;&lt;property id=&quot;20307&quot; value=&quot;306&quot;/&gt;&lt;/object&gt;&lt;object type=&quot;3&quot; unique_id=&quot;10090&quot;&gt;&lt;property id=&quot;20148&quot; value=&quot;5&quot;/&gt;&lt;property id=&quot;20300&quot; value=&quot;Slide 28&quot;/&gt;&lt;property id=&quot;20307&quot; value=&quot;307&quot;/&gt;&lt;/object&gt;&lt;object type=&quot;3&quot; unique_id=&quot;10091&quot;&gt;&lt;property id=&quot;20148&quot; value=&quot;5&quot;/&gt;&lt;property id=&quot;20300&quot; value=&quot;Slide 29&quot;/&gt;&lt;property id=&quot;20307&quot; value=&quot;308&quot;/&gt;&lt;/object&gt;&lt;object type=&quot;3&quot; unique_id=&quot;10092&quot;&gt;&lt;property id=&quot;20148&quot; value=&quot;5&quot;/&gt;&lt;property id=&quot;20300&quot; value=&quot;Slide 30&quot;/&gt;&lt;property id=&quot;20307&quot; value=&quot;309&quot;/&gt;&lt;/object&gt;&lt;object type=&quot;3&quot; unique_id=&quot;10093&quot;&gt;&lt;property id=&quot;20148&quot; value=&quot;5&quot;/&gt;&lt;property id=&quot;20300&quot; value=&quot;Slide 31 - &amp;quot;&amp;#x0D;&amp;#x0A;For more information&amp;#x0D;&amp;#x0A;&amp;#x0D;&amp;#x0A;Please contact our research team at research@lawscot.org.uk&amp;#x0D;&amp;#x0A;&amp;#x0D;&amp;#x0A;&amp;quot;&quot;/&gt;&lt;property id=&quot;20307&quot; value=&quot;310&quot;/&gt;&lt;/object&gt;&lt;/object&gt;&lt;object type=&quot;8&quot; unique_id=&quot;101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0FE78C877864CB097443132A83DBE" ma:contentTypeVersion="0" ma:contentTypeDescription="Create a new document." ma:contentTypeScope="" ma:versionID="eb0766efdb459a7b262acdfcadb66fc2">
  <xsd:schema xmlns:xsd="http://www.w3.org/2001/XMLSchema" xmlns:xs="http://www.w3.org/2001/XMLSchema" xmlns:p="http://schemas.microsoft.com/office/2006/metadata/properties" xmlns:ns2="3595a3b4-95e1-40b3-9976-0da52ff3c1d6" targetNamespace="http://schemas.microsoft.com/office/2006/metadata/properties" ma:root="true" ma:fieldsID="80b0b4eee7771ab2030d4172299912fa" ns2:_="">
    <xsd:import namespace="3595a3b4-95e1-40b3-9976-0da52ff3c1d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5a3b4-95e1-40b3-9976-0da52ff3c1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DF5502E-2DBA-49C5-AD67-4A3576A41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5a3b4-95e1-40b3-9976-0da52ff3c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A68A9-E25C-4D44-A403-A71FC65BFD7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3595a3b4-95e1-40b3-9976-0da52ff3c1d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8059AB-6034-48B5-A4FD-A227EC9AC0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0C89B15-C5C7-4F50-B803-0883EE1E554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8142</TotalTime>
  <Words>1711</Words>
  <Application>Microsoft Office PowerPoint</Application>
  <PresentationFormat>Widescreen</PresentationFormat>
  <Paragraphs>224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1_Custom Design</vt:lpstr>
      <vt:lpstr>Custom Design</vt:lpstr>
      <vt:lpstr>Office Theme</vt:lpstr>
      <vt:lpstr>Law Society of Scotland, Annual Members Survey 2018 Report by Mark Diffley Consultancy and Research Ltd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For more information  Please contact our research team at research@lawscot.org.uk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Society of Scotland, Annual Members Survey 2018 Report by Mark Diffley Consultancy and Research Ltd</dc:title>
  <dc:creator>Sanah</dc:creator>
  <cp:lastModifiedBy>Cathy Uttley</cp:lastModifiedBy>
  <cp:revision>14</cp:revision>
  <dcterms:created xsi:type="dcterms:W3CDTF">2019-01-14T16:09:24Z</dcterms:created>
  <dcterms:modified xsi:type="dcterms:W3CDTF">2019-03-13T16:12:40Z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0x010100F330FE78C877864CB097443132A83DBE</vt:lpwstr>
  </property>
</Properties>
</file>