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4"/>
  </p:sldMasterIdLst>
  <p:notesMasterIdLst>
    <p:notesMasterId r:id="rId22"/>
  </p:notesMasterIdLst>
  <p:sldIdLst>
    <p:sldId id="503" r:id="rId5"/>
    <p:sldId id="531" r:id="rId6"/>
    <p:sldId id="667" r:id="rId7"/>
    <p:sldId id="672" r:id="rId8"/>
    <p:sldId id="669" r:id="rId9"/>
    <p:sldId id="670" r:id="rId10"/>
    <p:sldId id="674" r:id="rId11"/>
    <p:sldId id="673" r:id="rId12"/>
    <p:sldId id="675" r:id="rId13"/>
    <p:sldId id="676" r:id="rId14"/>
    <p:sldId id="677" r:id="rId15"/>
    <p:sldId id="683" r:id="rId16"/>
    <p:sldId id="695" r:id="rId17"/>
    <p:sldId id="697" r:id="rId18"/>
    <p:sldId id="698" r:id="rId19"/>
    <p:sldId id="699" r:id="rId20"/>
    <p:sldId id="559" r:id="rId21"/>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9BA1"/>
    <a:srgbClr val="595959"/>
    <a:srgbClr val="002F5F"/>
    <a:srgbClr val="F0DF5C"/>
    <a:srgbClr val="FDDA25"/>
    <a:srgbClr val="F6938E"/>
    <a:srgbClr val="FFFFFF"/>
    <a:srgbClr val="004175"/>
    <a:srgbClr val="BE1C80"/>
    <a:srgbClr val="FDE8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FBEF2F-B083-4628-95A1-6A49AE9A4971}" v="16" dt="2023-06-16T09:54:58.3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21.xml"/><Relationship Id="rId1" Type="http://schemas.microsoft.com/office/2011/relationships/chartStyle" Target="style2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0538735489947432E-2"/>
          <c:y val="9.2035158824929936E-2"/>
          <c:w val="0.9550863084992981"/>
          <c:h val="0.90567902383113519"/>
        </c:manualLayout>
      </c:layout>
      <c:barChart>
        <c:barDir val="col"/>
        <c:grouping val="percentStacked"/>
        <c:varyColors val="0"/>
        <c:ser>
          <c:idx val="0"/>
          <c:order val="0"/>
          <c:tx>
            <c:strRef>
              <c:f>Sheet1!$B$1</c:f>
              <c:strCache>
                <c:ptCount val="1"/>
                <c:pt idx="0">
                  <c:v>High priority</c:v>
                </c:pt>
              </c:strCache>
            </c:strRef>
          </c:tx>
          <c:spPr>
            <a:solidFill>
              <a:schemeClr val="accent5"/>
            </a:solidFill>
            <a:ln>
              <a:noFill/>
            </a:ln>
            <a:effectLst/>
          </c:spPr>
          <c:invertIfNegative val="0"/>
          <c:dPt>
            <c:idx val="1"/>
            <c:invertIfNegative val="0"/>
            <c:bubble3D val="0"/>
            <c:spPr>
              <a:solidFill>
                <a:schemeClr val="accent5"/>
              </a:solidFill>
              <a:ln>
                <a:noFill/>
              </a:ln>
              <a:effectLst/>
            </c:spPr>
            <c:extLst>
              <c:ext xmlns:c16="http://schemas.microsoft.com/office/drawing/2014/chart" uri="{C3380CC4-5D6E-409C-BE32-E72D297353CC}">
                <c16:uniqueId val="{00000013-4113-4E12-9674-0CB94C12903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Intervening in firms where a critical failure has been identified</c:v>
                </c:pt>
                <c:pt idx="1">
                  <c:v>Protecting the legal aid budget and representing those solicitors working in legal aid</c:v>
                </c:pt>
                <c:pt idx="2">
                  <c:v>Setting standards for solicitors and updating practice rules</c:v>
                </c:pt>
                <c:pt idx="3">
                  <c:v>Providing professional practice advice to members</c:v>
                </c:pt>
                <c:pt idx="4">
                  <c:v>Investigating conduct complaints against solicitors and prosecuting cases to the discipline tribunal</c:v>
                </c:pt>
                <c:pt idx="5">
                  <c:v>Responding to Scottish and UK law reform proposals</c:v>
                </c:pt>
                <c:pt idx="6">
                  <c:v>Inspecting firms to ensure compliance with accounting and AML rules</c:v>
                </c:pt>
                <c:pt idx="7">
                  <c:v>Promoting equality, diversity and inclusion in the profession</c:v>
                </c:pt>
                <c:pt idx="8">
                  <c:v>Promoting fundamental principles such as human rights and the rule of law</c:v>
                </c:pt>
                <c:pt idx="9">
                  <c:v>Providing advice and support for trainee solicitors, solicitors and those interested in a career in law</c:v>
                </c:pt>
                <c:pt idx="10">
                  <c:v>Improving the perception of the profession among the general public</c:v>
                </c:pt>
                <c:pt idx="11">
                  <c:v>Providing quality training and CPD for members</c:v>
                </c:pt>
                <c:pt idx="12">
                  <c:v>Providing resources and support on mental health and wellbeing</c:v>
                </c:pt>
                <c:pt idx="13">
                  <c:v>Providing networking and professional development events for members, including specialist accreditation or Solicitor Advocate accreditation</c:v>
                </c:pt>
                <c:pt idx="14">
                  <c:v>Leading the profession on legal technology</c:v>
                </c:pt>
                <c:pt idx="15">
                  <c:v>Creating business development opportunities for the profession, at home and abroad, through cross-sector collaboration</c:v>
                </c:pt>
              </c:strCache>
            </c:strRef>
          </c:cat>
          <c:val>
            <c:numRef>
              <c:f>Sheet1!$B$2:$B$17</c:f>
              <c:numCache>
                <c:formatCode>0.0%</c:formatCode>
                <c:ptCount val="16"/>
                <c:pt idx="0">
                  <c:v>0.78300000000000003</c:v>
                </c:pt>
                <c:pt idx="1">
                  <c:v>0.64200000000000002</c:v>
                </c:pt>
                <c:pt idx="2">
                  <c:v>0.624</c:v>
                </c:pt>
                <c:pt idx="3">
                  <c:v>0.60799999999999998</c:v>
                </c:pt>
                <c:pt idx="4">
                  <c:v>0.54500000000000004</c:v>
                </c:pt>
                <c:pt idx="5">
                  <c:v>0.48599999999999999</c:v>
                </c:pt>
                <c:pt idx="6">
                  <c:v>0.48199999999999998</c:v>
                </c:pt>
                <c:pt idx="7">
                  <c:v>0.44</c:v>
                </c:pt>
                <c:pt idx="8">
                  <c:v>0.41899999999999998</c:v>
                </c:pt>
                <c:pt idx="9">
                  <c:v>0.39600000000000002</c:v>
                </c:pt>
                <c:pt idx="10">
                  <c:v>0.35399999999999998</c:v>
                </c:pt>
                <c:pt idx="11">
                  <c:v>0.33</c:v>
                </c:pt>
                <c:pt idx="12">
                  <c:v>0.28399999999999997</c:v>
                </c:pt>
                <c:pt idx="13">
                  <c:v>0.14799999999999999</c:v>
                </c:pt>
                <c:pt idx="14">
                  <c:v>0.13700000000000001</c:v>
                </c:pt>
                <c:pt idx="15">
                  <c:v>0.10100000000000001</c:v>
                </c:pt>
              </c:numCache>
            </c:numRef>
          </c:val>
          <c:extLst>
            <c:ext xmlns:c16="http://schemas.microsoft.com/office/drawing/2014/chart" uri="{C3380CC4-5D6E-409C-BE32-E72D297353CC}">
              <c16:uniqueId val="{00000000-E217-4A26-A0F0-E7BF88019F6D}"/>
            </c:ext>
          </c:extLst>
        </c:ser>
        <c:ser>
          <c:idx val="1"/>
          <c:order val="1"/>
          <c:tx>
            <c:strRef>
              <c:f>Sheet1!$C$1</c:f>
              <c:strCache>
                <c:ptCount val="1"/>
                <c:pt idx="0">
                  <c:v>Medium priority</c:v>
                </c:pt>
              </c:strCache>
            </c:strRef>
          </c:tx>
          <c:spPr>
            <a:solidFill>
              <a:schemeClr val="accent4">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Intervening in firms where a critical failure has been identified</c:v>
                </c:pt>
                <c:pt idx="1">
                  <c:v>Protecting the legal aid budget and representing those solicitors working in legal aid</c:v>
                </c:pt>
                <c:pt idx="2">
                  <c:v>Setting standards for solicitors and updating practice rules</c:v>
                </c:pt>
                <c:pt idx="3">
                  <c:v>Providing professional practice advice to members</c:v>
                </c:pt>
                <c:pt idx="4">
                  <c:v>Investigating conduct complaints against solicitors and prosecuting cases to the discipline tribunal</c:v>
                </c:pt>
                <c:pt idx="5">
                  <c:v>Responding to Scottish and UK law reform proposals</c:v>
                </c:pt>
                <c:pt idx="6">
                  <c:v>Inspecting firms to ensure compliance with accounting and AML rules</c:v>
                </c:pt>
                <c:pt idx="7">
                  <c:v>Promoting equality, diversity and inclusion in the profession</c:v>
                </c:pt>
                <c:pt idx="8">
                  <c:v>Promoting fundamental principles such as human rights and the rule of law</c:v>
                </c:pt>
                <c:pt idx="9">
                  <c:v>Providing advice and support for trainee solicitors, solicitors and those interested in a career in law</c:v>
                </c:pt>
                <c:pt idx="10">
                  <c:v>Improving the perception of the profession among the general public</c:v>
                </c:pt>
                <c:pt idx="11">
                  <c:v>Providing quality training and CPD for members</c:v>
                </c:pt>
                <c:pt idx="12">
                  <c:v>Providing resources and support on mental health and wellbeing</c:v>
                </c:pt>
                <c:pt idx="13">
                  <c:v>Providing networking and professional development events for members, including specialist accreditation or Solicitor Advocate accreditation</c:v>
                </c:pt>
                <c:pt idx="14">
                  <c:v>Leading the profession on legal technology</c:v>
                </c:pt>
                <c:pt idx="15">
                  <c:v>Creating business development opportunities for the profession, at home and abroad, through cross-sector collaboration</c:v>
                </c:pt>
              </c:strCache>
            </c:strRef>
          </c:cat>
          <c:val>
            <c:numRef>
              <c:f>Sheet1!$C$2:$C$17</c:f>
              <c:numCache>
                <c:formatCode>0.0%</c:formatCode>
                <c:ptCount val="16"/>
                <c:pt idx="0">
                  <c:v>0.17699999999999999</c:v>
                </c:pt>
                <c:pt idx="1">
                  <c:v>0.28599999999999998</c:v>
                </c:pt>
                <c:pt idx="2">
                  <c:v>0.33200000000000002</c:v>
                </c:pt>
                <c:pt idx="3">
                  <c:v>0.33900000000000002</c:v>
                </c:pt>
                <c:pt idx="4">
                  <c:v>0.35</c:v>
                </c:pt>
                <c:pt idx="5">
                  <c:v>0.45300000000000001</c:v>
                </c:pt>
                <c:pt idx="6">
                  <c:v>0.438</c:v>
                </c:pt>
                <c:pt idx="7">
                  <c:v>0.38300000000000001</c:v>
                </c:pt>
                <c:pt idx="8">
                  <c:v>0.42099999999999999</c:v>
                </c:pt>
                <c:pt idx="9">
                  <c:v>0.504</c:v>
                </c:pt>
                <c:pt idx="10">
                  <c:v>0.44900000000000001</c:v>
                </c:pt>
                <c:pt idx="11">
                  <c:v>0.50700000000000001</c:v>
                </c:pt>
                <c:pt idx="12">
                  <c:v>0.47599999999999998</c:v>
                </c:pt>
                <c:pt idx="13">
                  <c:v>0.53700000000000003</c:v>
                </c:pt>
                <c:pt idx="14">
                  <c:v>0.45500000000000002</c:v>
                </c:pt>
                <c:pt idx="15">
                  <c:v>0.42799999999999999</c:v>
                </c:pt>
              </c:numCache>
            </c:numRef>
          </c:val>
          <c:extLst>
            <c:ext xmlns:c16="http://schemas.microsoft.com/office/drawing/2014/chart" uri="{C3380CC4-5D6E-409C-BE32-E72D297353CC}">
              <c16:uniqueId val="{00000000-4113-4E12-9674-0CB94C129037}"/>
            </c:ext>
          </c:extLst>
        </c:ser>
        <c:ser>
          <c:idx val="2"/>
          <c:order val="2"/>
          <c:tx>
            <c:strRef>
              <c:f>Sheet1!$D$1</c:f>
              <c:strCache>
                <c:ptCount val="1"/>
                <c:pt idx="0">
                  <c:v>Low priority</c:v>
                </c:pt>
              </c:strCache>
            </c:strRef>
          </c:tx>
          <c:spPr>
            <a:solidFill>
              <a:srgbClr val="FDE8E7"/>
            </a:solidFill>
            <a:ln>
              <a:noFill/>
            </a:ln>
            <a:effectLst/>
          </c:spPr>
          <c:invertIfNegative val="0"/>
          <c:dLbls>
            <c:dLbl>
              <c:idx val="10"/>
              <c:layout>
                <c:manualLayout>
                  <c:x val="3.8762365307499201E-17"/>
                  <c:y val="1.337880762140240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914-4520-B5D1-4494D585CB5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Intervening in firms where a critical failure has been identified</c:v>
                </c:pt>
                <c:pt idx="1">
                  <c:v>Protecting the legal aid budget and representing those solicitors working in legal aid</c:v>
                </c:pt>
                <c:pt idx="2">
                  <c:v>Setting standards for solicitors and updating practice rules</c:v>
                </c:pt>
                <c:pt idx="3">
                  <c:v>Providing professional practice advice to members</c:v>
                </c:pt>
                <c:pt idx="4">
                  <c:v>Investigating conduct complaints against solicitors and prosecuting cases to the discipline tribunal</c:v>
                </c:pt>
                <c:pt idx="5">
                  <c:v>Responding to Scottish and UK law reform proposals</c:v>
                </c:pt>
                <c:pt idx="6">
                  <c:v>Inspecting firms to ensure compliance with accounting and AML rules</c:v>
                </c:pt>
                <c:pt idx="7">
                  <c:v>Promoting equality, diversity and inclusion in the profession</c:v>
                </c:pt>
                <c:pt idx="8">
                  <c:v>Promoting fundamental principles such as human rights and the rule of law</c:v>
                </c:pt>
                <c:pt idx="9">
                  <c:v>Providing advice and support for trainee solicitors, solicitors and those interested in a career in law</c:v>
                </c:pt>
                <c:pt idx="10">
                  <c:v>Improving the perception of the profession among the general public</c:v>
                </c:pt>
                <c:pt idx="11">
                  <c:v>Providing quality training and CPD for members</c:v>
                </c:pt>
                <c:pt idx="12">
                  <c:v>Providing resources and support on mental health and wellbeing</c:v>
                </c:pt>
                <c:pt idx="13">
                  <c:v>Providing networking and professional development events for members, including specialist accreditation or Solicitor Advocate accreditation</c:v>
                </c:pt>
                <c:pt idx="14">
                  <c:v>Leading the profession on legal technology</c:v>
                </c:pt>
                <c:pt idx="15">
                  <c:v>Creating business development opportunities for the profession, at home and abroad, through cross-sector collaboration</c:v>
                </c:pt>
              </c:strCache>
            </c:strRef>
          </c:cat>
          <c:val>
            <c:numRef>
              <c:f>Sheet1!$D$2:$D$17</c:f>
              <c:numCache>
                <c:formatCode>0.0%</c:formatCode>
                <c:ptCount val="16"/>
                <c:pt idx="0">
                  <c:v>2.1999999999999999E-2</c:v>
                </c:pt>
                <c:pt idx="1">
                  <c:v>4.5999999999999999E-2</c:v>
                </c:pt>
                <c:pt idx="2">
                  <c:v>0.04</c:v>
                </c:pt>
                <c:pt idx="3">
                  <c:v>0.05</c:v>
                </c:pt>
                <c:pt idx="4">
                  <c:v>8.2000000000000003E-2</c:v>
                </c:pt>
                <c:pt idx="5">
                  <c:v>0.06</c:v>
                </c:pt>
                <c:pt idx="6">
                  <c:v>6.9000000000000006E-2</c:v>
                </c:pt>
                <c:pt idx="7">
                  <c:v>0.16900000000000001</c:v>
                </c:pt>
                <c:pt idx="8">
                  <c:v>0.154</c:v>
                </c:pt>
                <c:pt idx="9">
                  <c:v>9.4E-2</c:v>
                </c:pt>
                <c:pt idx="10">
                  <c:v>0.191</c:v>
                </c:pt>
                <c:pt idx="11">
                  <c:v>0.161</c:v>
                </c:pt>
                <c:pt idx="12">
                  <c:v>0.22800000000000001</c:v>
                </c:pt>
                <c:pt idx="13">
                  <c:v>0.311</c:v>
                </c:pt>
                <c:pt idx="14">
                  <c:v>0.4</c:v>
                </c:pt>
                <c:pt idx="15">
                  <c:v>0.45500000000000002</c:v>
                </c:pt>
              </c:numCache>
            </c:numRef>
          </c:val>
          <c:extLst>
            <c:ext xmlns:c16="http://schemas.microsoft.com/office/drawing/2014/chart" uri="{C3380CC4-5D6E-409C-BE32-E72D297353CC}">
              <c16:uniqueId val="{00000001-4113-4E12-9674-0CB94C129037}"/>
            </c:ext>
          </c:extLst>
        </c:ser>
        <c:ser>
          <c:idx val="3"/>
          <c:order val="3"/>
          <c:tx>
            <c:strRef>
              <c:f>Sheet1!$E$1</c:f>
              <c:strCache>
                <c:ptCount val="1"/>
                <c:pt idx="0">
                  <c:v>Don't know/ prefer not to answer</c:v>
                </c:pt>
              </c:strCache>
            </c:strRef>
          </c:tx>
          <c:spPr>
            <a:solidFill>
              <a:schemeClr val="accent1">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Sheet1!$A$2:$A$17</c:f>
              <c:strCache>
                <c:ptCount val="16"/>
                <c:pt idx="0">
                  <c:v>Intervening in firms where a critical failure has been identified</c:v>
                </c:pt>
                <c:pt idx="1">
                  <c:v>Protecting the legal aid budget and representing those solicitors working in legal aid</c:v>
                </c:pt>
                <c:pt idx="2">
                  <c:v>Setting standards for solicitors and updating practice rules</c:v>
                </c:pt>
                <c:pt idx="3">
                  <c:v>Providing professional practice advice to members</c:v>
                </c:pt>
                <c:pt idx="4">
                  <c:v>Investigating conduct complaints against solicitors and prosecuting cases to the discipline tribunal</c:v>
                </c:pt>
                <c:pt idx="5">
                  <c:v>Responding to Scottish and UK law reform proposals</c:v>
                </c:pt>
                <c:pt idx="6">
                  <c:v>Inspecting firms to ensure compliance with accounting and AML rules</c:v>
                </c:pt>
                <c:pt idx="7">
                  <c:v>Promoting equality, diversity and inclusion in the profession</c:v>
                </c:pt>
                <c:pt idx="8">
                  <c:v>Promoting fundamental principles such as human rights and the rule of law</c:v>
                </c:pt>
                <c:pt idx="9">
                  <c:v>Providing advice and support for trainee solicitors, solicitors and those interested in a career in law</c:v>
                </c:pt>
                <c:pt idx="10">
                  <c:v>Improving the perception of the profession among the general public</c:v>
                </c:pt>
                <c:pt idx="11">
                  <c:v>Providing quality training and CPD for members</c:v>
                </c:pt>
                <c:pt idx="12">
                  <c:v>Providing resources and support on mental health and wellbeing</c:v>
                </c:pt>
                <c:pt idx="13">
                  <c:v>Providing networking and professional development events for members, including specialist accreditation or Solicitor Advocate accreditation</c:v>
                </c:pt>
                <c:pt idx="14">
                  <c:v>Leading the profession on legal technology</c:v>
                </c:pt>
                <c:pt idx="15">
                  <c:v>Creating business development opportunities for the profession, at home and abroad, through cross-sector collaboration</c:v>
                </c:pt>
              </c:strCache>
            </c:strRef>
          </c:cat>
          <c:val>
            <c:numRef>
              <c:f>Sheet1!$E$2:$E$17</c:f>
              <c:numCache>
                <c:formatCode>0.0%</c:formatCode>
                <c:ptCount val="16"/>
                <c:pt idx="0">
                  <c:v>1.9E-2</c:v>
                </c:pt>
                <c:pt idx="1">
                  <c:v>2.5999999999999999E-2</c:v>
                </c:pt>
                <c:pt idx="2">
                  <c:v>4.0000000000000001E-3</c:v>
                </c:pt>
                <c:pt idx="3">
                  <c:v>4.0000000000000001E-3</c:v>
                </c:pt>
                <c:pt idx="4">
                  <c:v>2.4E-2</c:v>
                </c:pt>
                <c:pt idx="5">
                  <c:v>1E-3</c:v>
                </c:pt>
                <c:pt idx="6">
                  <c:v>1.0999999999999999E-2</c:v>
                </c:pt>
                <c:pt idx="7">
                  <c:v>8.9999999999999993E-3</c:v>
                </c:pt>
                <c:pt idx="8">
                  <c:v>6.0000000000000001E-3</c:v>
                </c:pt>
                <c:pt idx="9">
                  <c:v>5.0000000000000001E-3</c:v>
                </c:pt>
                <c:pt idx="10">
                  <c:v>5.0000000000000001E-3</c:v>
                </c:pt>
                <c:pt idx="11">
                  <c:v>2E-3</c:v>
                </c:pt>
                <c:pt idx="12">
                  <c:v>1.2E-2</c:v>
                </c:pt>
                <c:pt idx="13">
                  <c:v>4.0000000000000001E-3</c:v>
                </c:pt>
                <c:pt idx="14">
                  <c:v>8.0000000000000002E-3</c:v>
                </c:pt>
                <c:pt idx="15">
                  <c:v>1.6E-2</c:v>
                </c:pt>
              </c:numCache>
            </c:numRef>
          </c:val>
          <c:extLst>
            <c:ext xmlns:c16="http://schemas.microsoft.com/office/drawing/2014/chart" uri="{C3380CC4-5D6E-409C-BE32-E72D297353CC}">
              <c16:uniqueId val="{00000002-4113-4E12-9674-0CB94C129037}"/>
            </c:ext>
          </c:extLst>
        </c:ser>
        <c:dLbls>
          <c:showLegendKey val="0"/>
          <c:showVal val="0"/>
          <c:showCatName val="0"/>
          <c:showSerName val="0"/>
          <c:showPercent val="0"/>
          <c:showBubbleSize val="0"/>
        </c:dLbls>
        <c:gapWidth val="80"/>
        <c:overlap val="100"/>
        <c:axId val="434422152"/>
        <c:axId val="509310912"/>
      </c:barChart>
      <c:catAx>
        <c:axId val="434422152"/>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509310912"/>
        <c:crosses val="autoZero"/>
        <c:auto val="1"/>
        <c:lblAlgn val="ctr"/>
        <c:lblOffset val="100"/>
        <c:noMultiLvlLbl val="0"/>
      </c:catAx>
      <c:valAx>
        <c:axId val="509310912"/>
        <c:scaling>
          <c:orientation val="minMax"/>
        </c:scaling>
        <c:delete val="1"/>
        <c:axPos val="l"/>
        <c:numFmt formatCode="0%" sourceLinked="1"/>
        <c:majorTickMark val="out"/>
        <c:minorTickMark val="none"/>
        <c:tickLblPos val="nextTo"/>
        <c:crossAx val="434422152"/>
        <c:crosses val="max"/>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1595880276015647E-2"/>
          <c:y val="0.32598831493442904"/>
          <c:w val="0.9550863084992981"/>
          <c:h val="0.67172547658429982"/>
        </c:manualLayout>
      </c:layout>
      <c:lineChart>
        <c:grouping val="standard"/>
        <c:varyColors val="0"/>
        <c:ser>
          <c:idx val="0"/>
          <c:order val="0"/>
          <c:tx>
            <c:strRef>
              <c:f>Sheet1!$B$1</c:f>
              <c:strCache>
                <c:ptCount val="1"/>
                <c:pt idx="0">
                  <c:v>% Sustainable</c:v>
                </c:pt>
              </c:strCache>
            </c:strRef>
          </c:tx>
          <c:spPr>
            <a:ln w="28575" cap="rnd">
              <a:solidFill>
                <a:schemeClr val="accent5"/>
              </a:solidFill>
              <a:round/>
            </a:ln>
            <a:effectLst/>
          </c:spPr>
          <c:marker>
            <c:symbol val="none"/>
          </c:marker>
          <c:dPt>
            <c:idx val="1"/>
            <c:marker>
              <c:symbol val="none"/>
            </c:marker>
            <c:bubble3D val="0"/>
            <c:spPr>
              <a:ln w="28575" cap="rnd">
                <a:solidFill>
                  <a:schemeClr val="accent5"/>
                </a:solidFill>
                <a:round/>
              </a:ln>
              <a:effectLst/>
            </c:spPr>
            <c:extLst>
              <c:ext xmlns:c16="http://schemas.microsoft.com/office/drawing/2014/chart" uri="{C3380CC4-5D6E-409C-BE32-E72D297353CC}">
                <c16:uniqueId val="{00000001-8820-4D49-808E-2F27274B5A4C}"/>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Civil</c:v>
                </c:pt>
                <c:pt idx="1">
                  <c:v>Criminal</c:v>
                </c:pt>
                <c:pt idx="2">
                  <c:v>Children's</c:v>
                </c:pt>
              </c:strCache>
            </c:strRef>
          </c:cat>
          <c:val>
            <c:numRef>
              <c:f>Sheet1!$B$2:$B$4</c:f>
              <c:numCache>
                <c:formatCode>0.0%</c:formatCode>
                <c:ptCount val="3"/>
                <c:pt idx="0">
                  <c:v>7.6999999999999999E-2</c:v>
                </c:pt>
                <c:pt idx="1">
                  <c:v>4.4999999999999998E-2</c:v>
                </c:pt>
                <c:pt idx="2">
                  <c:v>7.6000000000000012E-2</c:v>
                </c:pt>
              </c:numCache>
            </c:numRef>
          </c:val>
          <c:smooth val="0"/>
          <c:extLst>
            <c:ext xmlns:c16="http://schemas.microsoft.com/office/drawing/2014/chart" uri="{C3380CC4-5D6E-409C-BE32-E72D297353CC}">
              <c16:uniqueId val="{00000002-8820-4D49-808E-2F27274B5A4C}"/>
            </c:ext>
          </c:extLst>
        </c:ser>
        <c:ser>
          <c:idx val="1"/>
          <c:order val="1"/>
          <c:tx>
            <c:strRef>
              <c:f>Sheet1!$C$1</c:f>
              <c:strCache>
                <c:ptCount val="1"/>
                <c:pt idx="0">
                  <c:v>Change vs 2022</c:v>
                </c:pt>
              </c:strCache>
            </c:strRef>
          </c:tx>
          <c:spPr>
            <a:ln w="28575" cap="rnd">
              <a:solidFill>
                <a:srgbClr val="BE1C80"/>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Civil</c:v>
                </c:pt>
                <c:pt idx="1">
                  <c:v>Criminal</c:v>
                </c:pt>
                <c:pt idx="2">
                  <c:v>Children's</c:v>
                </c:pt>
              </c:strCache>
            </c:strRef>
          </c:cat>
          <c:val>
            <c:numRef>
              <c:f>Sheet1!$C$2:$C$4</c:f>
              <c:numCache>
                <c:formatCode>0.0%</c:formatCode>
                <c:ptCount val="3"/>
                <c:pt idx="0">
                  <c:v>-3.1144192256341782E-2</c:v>
                </c:pt>
                <c:pt idx="1">
                  <c:v>-4.3117489986648869E-2</c:v>
                </c:pt>
                <c:pt idx="2">
                  <c:v>-5.8846461949265683E-2</c:v>
                </c:pt>
              </c:numCache>
            </c:numRef>
          </c:val>
          <c:smooth val="0"/>
          <c:extLst>
            <c:ext xmlns:c16="http://schemas.microsoft.com/office/drawing/2014/chart" uri="{C3380CC4-5D6E-409C-BE32-E72D297353CC}">
              <c16:uniqueId val="{00000002-C4CD-42AA-9538-52BF19B57657}"/>
            </c:ext>
          </c:extLst>
        </c:ser>
        <c:dLbls>
          <c:showLegendKey val="0"/>
          <c:showVal val="0"/>
          <c:showCatName val="0"/>
          <c:showSerName val="0"/>
          <c:showPercent val="0"/>
          <c:showBubbleSize val="0"/>
        </c:dLbls>
        <c:smooth val="0"/>
        <c:axId val="434422152"/>
        <c:axId val="509310912"/>
      </c:lineChart>
      <c:catAx>
        <c:axId val="434422152"/>
        <c:scaling>
          <c:orientation val="minMax"/>
        </c:scaling>
        <c:delete val="1"/>
        <c:axPos val="b"/>
        <c:numFmt formatCode="General" sourceLinked="1"/>
        <c:majorTickMark val="out"/>
        <c:minorTickMark val="none"/>
        <c:tickLblPos val="nextTo"/>
        <c:crossAx val="509310912"/>
        <c:crosses val="autoZero"/>
        <c:auto val="1"/>
        <c:lblAlgn val="ctr"/>
        <c:lblOffset val="100"/>
        <c:noMultiLvlLbl val="0"/>
      </c:catAx>
      <c:valAx>
        <c:axId val="509310912"/>
        <c:scaling>
          <c:orientation val="minMax"/>
        </c:scaling>
        <c:delete val="1"/>
        <c:axPos val="r"/>
        <c:numFmt formatCode="0.0%" sourceLinked="1"/>
        <c:majorTickMark val="out"/>
        <c:minorTickMark val="none"/>
        <c:tickLblPos val="nextTo"/>
        <c:crossAx val="434422152"/>
        <c:crosses val="max"/>
        <c:crossBetween val="between"/>
      </c:valAx>
      <c:spPr>
        <a:noFill/>
        <a:ln>
          <a:noFill/>
        </a:ln>
        <a:effectLst/>
      </c:spPr>
    </c:plotArea>
    <c:legend>
      <c:legendPos val="r"/>
      <c:layout>
        <c:manualLayout>
          <c:xMode val="edge"/>
          <c:yMode val="edge"/>
          <c:x val="0.85287880896664625"/>
          <c:y val="0.32099798175903826"/>
          <c:w val="0.14077818525439281"/>
          <c:h val="0.3580032909182139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a:t>How aware are you of the Scottish Government's plans to bring forward new legislation to change the way solicitors are regulated?</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33750201444540484"/>
          <c:y val="0.17115218793218487"/>
          <c:w val="0.9550863084992981"/>
          <c:h val="0.72543901487439721"/>
        </c:manualLayout>
      </c:layout>
      <c:doughnutChart>
        <c:varyColors val="1"/>
        <c:ser>
          <c:idx val="0"/>
          <c:order val="0"/>
          <c:tx>
            <c:strRef>
              <c:f>Sheet1!$A$2</c:f>
              <c:strCache>
                <c:ptCount val="1"/>
                <c:pt idx="0">
                  <c:v>Text : How aware are you of the Scottish Government's plans to bring forward new legislation to change the way solicitors are regulated?</c:v>
                </c:pt>
              </c:strCache>
            </c:strRef>
          </c:tx>
          <c:spPr>
            <a:solidFill>
              <a:schemeClr val="accent5"/>
            </a:solidFill>
          </c:spPr>
          <c:dPt>
            <c:idx val="0"/>
            <c:bubble3D val="0"/>
            <c:spPr>
              <a:solidFill>
                <a:schemeClr val="accent5"/>
              </a:solidFill>
              <a:ln>
                <a:noFill/>
              </a:ln>
              <a:effectLst/>
            </c:spPr>
            <c:extLst>
              <c:ext xmlns:c16="http://schemas.microsoft.com/office/drawing/2014/chart" uri="{C3380CC4-5D6E-409C-BE32-E72D297353CC}">
                <c16:uniqueId val="{00000001-E238-444C-BA54-69F46367E719}"/>
              </c:ext>
            </c:extLst>
          </c:dPt>
          <c:dPt>
            <c:idx val="1"/>
            <c:bubble3D val="0"/>
            <c:spPr>
              <a:solidFill>
                <a:schemeClr val="accent5">
                  <a:lumMod val="40000"/>
                  <a:lumOff val="60000"/>
                </a:schemeClr>
              </a:solidFill>
              <a:ln>
                <a:noFill/>
              </a:ln>
              <a:effectLst/>
            </c:spPr>
            <c:extLst>
              <c:ext xmlns:c16="http://schemas.microsoft.com/office/drawing/2014/chart" uri="{C3380CC4-5D6E-409C-BE32-E72D297353CC}">
                <c16:uniqueId val="{00000013-4113-4E12-9674-0CB94C129037}"/>
              </c:ext>
            </c:extLst>
          </c:dPt>
          <c:dPt>
            <c:idx val="2"/>
            <c:bubble3D val="0"/>
            <c:spPr>
              <a:solidFill>
                <a:srgbClr val="F6938E"/>
              </a:solidFill>
              <a:ln>
                <a:noFill/>
              </a:ln>
              <a:effectLst/>
            </c:spPr>
            <c:extLst>
              <c:ext xmlns:c16="http://schemas.microsoft.com/office/drawing/2014/chart" uri="{C3380CC4-5D6E-409C-BE32-E72D297353CC}">
                <c16:uniqueId val="{00000000-6467-4468-8ACE-20B66E5998BB}"/>
              </c:ext>
            </c:extLst>
          </c:dPt>
          <c:dPt>
            <c:idx val="3"/>
            <c:bubble3D val="0"/>
            <c:spPr>
              <a:solidFill>
                <a:schemeClr val="bg2"/>
              </a:solidFill>
              <a:ln>
                <a:noFill/>
              </a:ln>
              <a:effectLst/>
            </c:spPr>
            <c:extLst>
              <c:ext xmlns:c16="http://schemas.microsoft.com/office/drawing/2014/chart" uri="{C3380CC4-5D6E-409C-BE32-E72D297353CC}">
                <c16:uniqueId val="{00000001-6467-4468-8ACE-20B66E5998BB}"/>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Sheet1!$B$1:$E$1</c:f>
              <c:strCache>
                <c:ptCount val="4"/>
                <c:pt idx="0">
                  <c:v>Fully aware of the Scottish Government's position</c:v>
                </c:pt>
                <c:pt idx="1">
                  <c:v>Aware that the Scottish Government is considering this issue</c:v>
                </c:pt>
                <c:pt idx="2">
                  <c:v>Not aware</c:v>
                </c:pt>
                <c:pt idx="3">
                  <c:v>Prefer not to answer</c:v>
                </c:pt>
              </c:strCache>
            </c:strRef>
          </c:cat>
          <c:val>
            <c:numRef>
              <c:f>Sheet1!$B$2:$E$2</c:f>
              <c:numCache>
                <c:formatCode>0.0%</c:formatCode>
                <c:ptCount val="4"/>
                <c:pt idx="0">
                  <c:v>0.11899999999999999</c:v>
                </c:pt>
                <c:pt idx="1">
                  <c:v>0.58499999999999996</c:v>
                </c:pt>
                <c:pt idx="2">
                  <c:v>0.28899999999999998</c:v>
                </c:pt>
                <c:pt idx="3">
                  <c:v>7.0000000000000001E-3</c:v>
                </c:pt>
              </c:numCache>
            </c:numRef>
          </c:val>
          <c:extLst>
            <c:ext xmlns:c16="http://schemas.microsoft.com/office/drawing/2014/chart" uri="{C3380CC4-5D6E-409C-BE32-E72D297353CC}">
              <c16:uniqueId val="{00000000-E217-4A26-A0F0-E7BF88019F6D}"/>
            </c:ext>
          </c:extLst>
        </c:ser>
        <c:dLbls>
          <c:showLegendKey val="0"/>
          <c:showVal val="0"/>
          <c:showCatName val="0"/>
          <c:showSerName val="0"/>
          <c:showPercent val="0"/>
          <c:showBubbleSize val="0"/>
          <c:showLeaderLines val="1"/>
        </c:dLbls>
        <c:firstSliceAng val="0"/>
        <c:holeSize val="50"/>
      </c:doughnutChart>
      <c:spPr>
        <a:noFill/>
        <a:ln>
          <a:noFill/>
        </a:ln>
        <a:effectLst/>
      </c:spPr>
    </c:plotArea>
    <c:legend>
      <c:legendPos val="b"/>
      <c:layout>
        <c:manualLayout>
          <c:xMode val="edge"/>
          <c:yMode val="edge"/>
          <c:x val="5.0000033296618264E-2"/>
          <c:y val="0.1272440316330857"/>
          <c:w val="0.26041351736152274"/>
          <c:h val="0.856386916272513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37501608923107294"/>
          <c:y val="1.2313336603962374E-2"/>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1.1595880276015647E-2"/>
          <c:y val="0.15551145846797546"/>
          <c:w val="0.9550863084992981"/>
          <c:h val="0.75432967571915932"/>
        </c:manualLayout>
      </c:layout>
      <c:barChart>
        <c:barDir val="col"/>
        <c:grouping val="clustered"/>
        <c:varyColors val="0"/>
        <c:ser>
          <c:idx val="0"/>
          <c:order val="0"/>
          <c:tx>
            <c:strRef>
              <c:f>Sheet1!$B$1</c:f>
              <c:strCache>
                <c:ptCount val="1"/>
                <c:pt idx="0">
                  <c:v>% Aware</c:v>
                </c:pt>
              </c:strCache>
            </c:strRef>
          </c:tx>
          <c:spPr>
            <a:solidFill>
              <a:schemeClr val="accent5">
                <a:lumMod val="75000"/>
              </a:schemeClr>
            </a:solidFill>
            <a:ln>
              <a:solidFill>
                <a:schemeClr val="accent5"/>
              </a:solidFill>
            </a:ln>
            <a:effectLst/>
          </c:spPr>
          <c:invertIfNegative val="0"/>
          <c:dPt>
            <c:idx val="1"/>
            <c:invertIfNegative val="0"/>
            <c:bubble3D val="0"/>
            <c:spPr>
              <a:solidFill>
                <a:schemeClr val="accent5">
                  <a:lumMod val="75000"/>
                </a:schemeClr>
              </a:solidFill>
              <a:ln w="28575" cap="rnd">
                <a:solidFill>
                  <a:schemeClr val="accent5"/>
                </a:solidFill>
                <a:round/>
              </a:ln>
              <a:effectLst/>
            </c:spPr>
            <c:extLst>
              <c:ext xmlns:c16="http://schemas.microsoft.com/office/drawing/2014/chart" uri="{C3380CC4-5D6E-409C-BE32-E72D297353CC}">
                <c16:uniqueId val="{00000001-8820-4D49-808E-2F27274B5A4C}"/>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Aware</c:v>
                </c:pt>
              </c:strCache>
            </c:strRef>
          </c:cat>
          <c:val>
            <c:numRef>
              <c:f>Sheet1!$B$2</c:f>
              <c:numCache>
                <c:formatCode>0%</c:formatCode>
                <c:ptCount val="1"/>
                <c:pt idx="0">
                  <c:v>0.70399999999999996</c:v>
                </c:pt>
              </c:numCache>
            </c:numRef>
          </c:val>
          <c:extLst>
            <c:ext xmlns:c16="http://schemas.microsoft.com/office/drawing/2014/chart" uri="{C3380CC4-5D6E-409C-BE32-E72D297353CC}">
              <c16:uniqueId val="{00000002-8820-4D49-808E-2F27274B5A4C}"/>
            </c:ext>
          </c:extLst>
        </c:ser>
        <c:dLbls>
          <c:showLegendKey val="0"/>
          <c:showVal val="0"/>
          <c:showCatName val="0"/>
          <c:showSerName val="0"/>
          <c:showPercent val="0"/>
          <c:showBubbleSize val="0"/>
        </c:dLbls>
        <c:gapWidth val="150"/>
        <c:axId val="434422152"/>
        <c:axId val="509310912"/>
      </c:barChart>
      <c:catAx>
        <c:axId val="43442215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9310912"/>
        <c:crosses val="autoZero"/>
        <c:auto val="1"/>
        <c:lblAlgn val="ctr"/>
        <c:lblOffset val="100"/>
        <c:noMultiLvlLbl val="0"/>
      </c:catAx>
      <c:valAx>
        <c:axId val="509310912"/>
        <c:scaling>
          <c:orientation val="minMax"/>
        </c:scaling>
        <c:delete val="1"/>
        <c:axPos val="r"/>
        <c:numFmt formatCode="0%" sourceLinked="1"/>
        <c:majorTickMark val="out"/>
        <c:minorTickMark val="none"/>
        <c:tickLblPos val="nextTo"/>
        <c:crossAx val="434422152"/>
        <c:crosses val="max"/>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0538735489947432E-2"/>
          <c:y val="9.2035158824929936E-2"/>
          <c:w val="0.9550863084992981"/>
          <c:h val="0.48034234949002724"/>
        </c:manualLayout>
      </c:layout>
      <c:barChart>
        <c:barDir val="col"/>
        <c:grouping val="clustered"/>
        <c:varyColors val="0"/>
        <c:ser>
          <c:idx val="0"/>
          <c:order val="0"/>
          <c:tx>
            <c:strRef>
              <c:f>Sheet1!$B$1</c:f>
              <c:strCache>
                <c:ptCount val="1"/>
                <c:pt idx="0">
                  <c:v>All Used</c:v>
                </c:pt>
              </c:strCache>
            </c:strRef>
          </c:tx>
          <c:spPr>
            <a:solidFill>
              <a:schemeClr val="accent3">
                <a:lumMod val="75000"/>
              </a:schemeClr>
            </a:solidFill>
            <a:ln>
              <a:noFill/>
            </a:ln>
            <a:effectLst/>
          </c:spPr>
          <c:invertIfNegative val="0"/>
          <c:dPt>
            <c:idx val="1"/>
            <c:invertIfNegative val="0"/>
            <c:bubble3D val="0"/>
            <c:spPr>
              <a:solidFill>
                <a:schemeClr val="accent3">
                  <a:lumMod val="75000"/>
                </a:schemeClr>
              </a:solidFill>
              <a:ln>
                <a:noFill/>
              </a:ln>
              <a:effectLst/>
            </c:spPr>
            <c:extLst>
              <c:ext xmlns:c16="http://schemas.microsoft.com/office/drawing/2014/chart" uri="{C3380CC4-5D6E-409C-BE32-E72D297353CC}">
                <c16:uniqueId val="{00000013-4113-4E12-9674-0CB94C12903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1"/>
                <c:pt idx="0">
                  <c:v>The Society's website</c:v>
                </c:pt>
                <c:pt idx="1">
                  <c:v>The Journal</c:v>
                </c:pt>
                <c:pt idx="2">
                  <c:v>Lawscot News email</c:v>
                </c:pt>
                <c:pt idx="3">
                  <c:v>Twitter</c:v>
                </c:pt>
                <c:pt idx="4">
                  <c:v>LinkedIn</c:v>
                </c:pt>
                <c:pt idx="5">
                  <c:v>Facebook</c:v>
                </c:pt>
                <c:pt idx="6">
                  <c:v>Instagram</c:v>
                </c:pt>
                <c:pt idx="7">
                  <c:v>Legal press (including Scottish Legal News, Legal Matters Scotland, Hey Legal etc)</c:v>
                </c:pt>
                <c:pt idx="8">
                  <c:v>Other mainstream media (such as BBC News, other news websites, newspapers, TV, radio etc)</c:v>
                </c:pt>
                <c:pt idx="9">
                  <c:v>Other (please specify)</c:v>
                </c:pt>
                <c:pt idx="10">
                  <c:v>None of these options</c:v>
                </c:pt>
              </c:strCache>
            </c:strRef>
          </c:cat>
          <c:val>
            <c:numRef>
              <c:f>Sheet1!$B$2:$B$14</c:f>
              <c:numCache>
                <c:formatCode>0.0%</c:formatCode>
                <c:ptCount val="11"/>
                <c:pt idx="0">
                  <c:v>0.68700000000000006</c:v>
                </c:pt>
                <c:pt idx="1">
                  <c:v>0.63200000000000001</c:v>
                </c:pt>
                <c:pt idx="2">
                  <c:v>0.432</c:v>
                </c:pt>
                <c:pt idx="3">
                  <c:v>0.10299999999999999</c:v>
                </c:pt>
                <c:pt idx="4">
                  <c:v>0.113</c:v>
                </c:pt>
                <c:pt idx="5">
                  <c:v>2.8000000000000001E-2</c:v>
                </c:pt>
                <c:pt idx="6">
                  <c:v>7.0000000000000001E-3</c:v>
                </c:pt>
                <c:pt idx="7">
                  <c:v>0.45600000000000002</c:v>
                </c:pt>
                <c:pt idx="8">
                  <c:v>0.159</c:v>
                </c:pt>
                <c:pt idx="9">
                  <c:v>4.0000000000000001E-3</c:v>
                </c:pt>
                <c:pt idx="10">
                  <c:v>3.3000000000000002E-2</c:v>
                </c:pt>
              </c:numCache>
            </c:numRef>
          </c:val>
          <c:extLst>
            <c:ext xmlns:c16="http://schemas.microsoft.com/office/drawing/2014/chart" uri="{C3380CC4-5D6E-409C-BE32-E72D297353CC}">
              <c16:uniqueId val="{00000000-E217-4A26-A0F0-E7BF88019F6D}"/>
            </c:ext>
          </c:extLst>
        </c:ser>
        <c:ser>
          <c:idx val="1"/>
          <c:order val="1"/>
          <c:tx>
            <c:strRef>
              <c:f>Sheet1!$C$1</c:f>
              <c:strCache>
                <c:ptCount val="1"/>
                <c:pt idx="0">
                  <c:v>ONE Most Used Communication Channel</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1"/>
                <c:pt idx="0">
                  <c:v>The Society's website</c:v>
                </c:pt>
                <c:pt idx="1">
                  <c:v>The Journal</c:v>
                </c:pt>
                <c:pt idx="2">
                  <c:v>Lawscot News email</c:v>
                </c:pt>
                <c:pt idx="3">
                  <c:v>Twitter</c:v>
                </c:pt>
                <c:pt idx="4">
                  <c:v>LinkedIn</c:v>
                </c:pt>
                <c:pt idx="5">
                  <c:v>Facebook</c:v>
                </c:pt>
                <c:pt idx="6">
                  <c:v>Instagram</c:v>
                </c:pt>
                <c:pt idx="7">
                  <c:v>Legal press (including Scottish Legal News, Legal Matters Scotland, Hey Legal etc)</c:v>
                </c:pt>
                <c:pt idx="8">
                  <c:v>Other mainstream media (such as BBC News, other news websites, newspapers, TV, radio etc)</c:v>
                </c:pt>
                <c:pt idx="9">
                  <c:v>Other (please specify)</c:v>
                </c:pt>
                <c:pt idx="10">
                  <c:v>None of these options</c:v>
                </c:pt>
              </c:strCache>
            </c:strRef>
          </c:cat>
          <c:val>
            <c:numRef>
              <c:f>Sheet1!$C$2:$C$14</c:f>
              <c:numCache>
                <c:formatCode>0.0%</c:formatCode>
                <c:ptCount val="11"/>
                <c:pt idx="0">
                  <c:v>0.46500000000000002</c:v>
                </c:pt>
                <c:pt idx="1">
                  <c:v>0.20100000000000001</c:v>
                </c:pt>
                <c:pt idx="2">
                  <c:v>0.17</c:v>
                </c:pt>
                <c:pt idx="3">
                  <c:v>1.2999999999999999E-2</c:v>
                </c:pt>
                <c:pt idx="4">
                  <c:v>1.6E-2</c:v>
                </c:pt>
                <c:pt idx="5">
                  <c:v>0</c:v>
                </c:pt>
                <c:pt idx="6">
                  <c:v>2E-3</c:v>
                </c:pt>
                <c:pt idx="7">
                  <c:v>8.7999999999999995E-2</c:v>
                </c:pt>
                <c:pt idx="8">
                  <c:v>3.0000000000000001E-3</c:v>
                </c:pt>
                <c:pt idx="9">
                  <c:v>2E-3</c:v>
                </c:pt>
                <c:pt idx="10">
                  <c:v>3.3000000000000002E-2</c:v>
                </c:pt>
              </c:numCache>
            </c:numRef>
          </c:val>
          <c:extLst>
            <c:ext xmlns:c16="http://schemas.microsoft.com/office/drawing/2014/chart" uri="{C3380CC4-5D6E-409C-BE32-E72D297353CC}">
              <c16:uniqueId val="{00000002-943E-4BA4-95AA-59EB71EBBBD4}"/>
            </c:ext>
          </c:extLst>
        </c:ser>
        <c:dLbls>
          <c:showLegendKey val="0"/>
          <c:showVal val="0"/>
          <c:showCatName val="0"/>
          <c:showSerName val="0"/>
          <c:showPercent val="0"/>
          <c:showBubbleSize val="0"/>
        </c:dLbls>
        <c:gapWidth val="80"/>
        <c:axId val="434422152"/>
        <c:axId val="509310912"/>
      </c:barChart>
      <c:catAx>
        <c:axId val="434422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509310912"/>
        <c:crosses val="autoZero"/>
        <c:auto val="1"/>
        <c:lblAlgn val="ctr"/>
        <c:lblOffset val="100"/>
        <c:noMultiLvlLbl val="0"/>
      </c:catAx>
      <c:valAx>
        <c:axId val="509310912"/>
        <c:scaling>
          <c:orientation val="minMax"/>
        </c:scaling>
        <c:delete val="1"/>
        <c:axPos val="l"/>
        <c:numFmt formatCode="0.0%" sourceLinked="1"/>
        <c:majorTickMark val="none"/>
        <c:minorTickMark val="none"/>
        <c:tickLblPos val="nextTo"/>
        <c:crossAx val="434422152"/>
        <c:crosses val="autoZero"/>
        <c:crossBetween val="between"/>
      </c:valAx>
      <c:spPr>
        <a:noFill/>
        <a:ln>
          <a:noFill/>
        </a:ln>
        <a:effectLst/>
      </c:spPr>
    </c:plotArea>
    <c:legend>
      <c:legendPos val="t"/>
      <c:layout>
        <c:manualLayout>
          <c:xMode val="edge"/>
          <c:yMode val="edge"/>
          <c:x val="0"/>
          <c:y val="1.554616936878268E-2"/>
          <c:w val="1"/>
          <c:h val="0.1189402327314599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0538735489947432E-2"/>
          <c:y val="9.2035158824929936E-2"/>
          <c:w val="0.9550863084992981"/>
          <c:h val="0.48034234949002724"/>
        </c:manualLayout>
      </c:layout>
      <c:barChart>
        <c:barDir val="col"/>
        <c:grouping val="clustered"/>
        <c:varyColors val="0"/>
        <c:ser>
          <c:idx val="0"/>
          <c:order val="0"/>
          <c:tx>
            <c:strRef>
              <c:f>Sheet1!$B$1</c:f>
              <c:strCache>
                <c:ptCount val="1"/>
                <c:pt idx="0">
                  <c:v>All Used</c:v>
                </c:pt>
              </c:strCache>
            </c:strRef>
          </c:tx>
          <c:spPr>
            <a:solidFill>
              <a:schemeClr val="accent3">
                <a:lumMod val="75000"/>
              </a:schemeClr>
            </a:solidFill>
            <a:ln>
              <a:noFill/>
            </a:ln>
            <a:effectLst/>
          </c:spPr>
          <c:invertIfNegative val="0"/>
          <c:dPt>
            <c:idx val="1"/>
            <c:invertIfNegative val="0"/>
            <c:bubble3D val="0"/>
            <c:spPr>
              <a:solidFill>
                <a:schemeClr val="accent3">
                  <a:lumMod val="75000"/>
                </a:schemeClr>
              </a:solidFill>
              <a:ln>
                <a:noFill/>
              </a:ln>
              <a:effectLst/>
            </c:spPr>
            <c:extLst>
              <c:ext xmlns:c16="http://schemas.microsoft.com/office/drawing/2014/chart" uri="{C3380CC4-5D6E-409C-BE32-E72D297353CC}">
                <c16:uniqueId val="{00000001-424E-4EEA-B16E-C80E1F7851FB}"/>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1"/>
                <c:pt idx="0">
                  <c:v>The Society's website</c:v>
                </c:pt>
                <c:pt idx="1">
                  <c:v>The Journal</c:v>
                </c:pt>
                <c:pt idx="2">
                  <c:v>Lawscot News email</c:v>
                </c:pt>
                <c:pt idx="3">
                  <c:v>Twitter</c:v>
                </c:pt>
                <c:pt idx="4">
                  <c:v>LinkedIn</c:v>
                </c:pt>
                <c:pt idx="5">
                  <c:v>Facebook</c:v>
                </c:pt>
                <c:pt idx="6">
                  <c:v>Instagram</c:v>
                </c:pt>
                <c:pt idx="7">
                  <c:v>Legal press (including Scottish Legal News, Legal Matters Scotland, Hey Legal etc)</c:v>
                </c:pt>
                <c:pt idx="8">
                  <c:v>Other mainstream media (such as BBC News, other news websites, newspapers, TV, radio etc)</c:v>
                </c:pt>
                <c:pt idx="9">
                  <c:v>Other (please specify)</c:v>
                </c:pt>
                <c:pt idx="10">
                  <c:v>None of these options</c:v>
                </c:pt>
              </c:strCache>
            </c:strRef>
          </c:cat>
          <c:val>
            <c:numRef>
              <c:f>Sheet1!$B$2:$B$14</c:f>
              <c:numCache>
                <c:formatCode>0.0%</c:formatCode>
                <c:ptCount val="11"/>
                <c:pt idx="0">
                  <c:v>0.53300000000000003</c:v>
                </c:pt>
                <c:pt idx="1">
                  <c:v>0.56999999999999995</c:v>
                </c:pt>
                <c:pt idx="2">
                  <c:v>0.39</c:v>
                </c:pt>
                <c:pt idx="3">
                  <c:v>7.1999999999999995E-2</c:v>
                </c:pt>
                <c:pt idx="4">
                  <c:v>7.3999999999999996E-2</c:v>
                </c:pt>
                <c:pt idx="5">
                  <c:v>1.6E-2</c:v>
                </c:pt>
                <c:pt idx="6">
                  <c:v>5.0000000000000001E-3</c:v>
                </c:pt>
                <c:pt idx="7">
                  <c:v>0.33100000000000002</c:v>
                </c:pt>
                <c:pt idx="8">
                  <c:v>8.5000000000000006E-2</c:v>
                </c:pt>
                <c:pt idx="9">
                  <c:v>4.0000000000000001E-3</c:v>
                </c:pt>
                <c:pt idx="10">
                  <c:v>5.8999999999999997E-2</c:v>
                </c:pt>
              </c:numCache>
            </c:numRef>
          </c:val>
          <c:extLst>
            <c:ext xmlns:c16="http://schemas.microsoft.com/office/drawing/2014/chart" uri="{C3380CC4-5D6E-409C-BE32-E72D297353CC}">
              <c16:uniqueId val="{00000002-424E-4EEA-B16E-C80E1F7851FB}"/>
            </c:ext>
          </c:extLst>
        </c:ser>
        <c:ser>
          <c:idx val="1"/>
          <c:order val="1"/>
          <c:tx>
            <c:strRef>
              <c:f>Sheet1!$C$1</c:f>
              <c:strCache>
                <c:ptCount val="1"/>
                <c:pt idx="0">
                  <c:v>ONE Most Used Communication Channel</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1"/>
                <c:pt idx="0">
                  <c:v>The Society's website</c:v>
                </c:pt>
                <c:pt idx="1">
                  <c:v>The Journal</c:v>
                </c:pt>
                <c:pt idx="2">
                  <c:v>Lawscot News email</c:v>
                </c:pt>
                <c:pt idx="3">
                  <c:v>Twitter</c:v>
                </c:pt>
                <c:pt idx="4">
                  <c:v>LinkedIn</c:v>
                </c:pt>
                <c:pt idx="5">
                  <c:v>Facebook</c:v>
                </c:pt>
                <c:pt idx="6">
                  <c:v>Instagram</c:v>
                </c:pt>
                <c:pt idx="7">
                  <c:v>Legal press (including Scottish Legal News, Legal Matters Scotland, Hey Legal etc)</c:v>
                </c:pt>
                <c:pt idx="8">
                  <c:v>Other mainstream media (such as BBC News, other news websites, newspapers, TV, radio etc)</c:v>
                </c:pt>
                <c:pt idx="9">
                  <c:v>Other (please specify)</c:v>
                </c:pt>
                <c:pt idx="10">
                  <c:v>None of these options</c:v>
                </c:pt>
              </c:strCache>
            </c:strRef>
          </c:cat>
          <c:val>
            <c:numRef>
              <c:f>Sheet1!$C$2:$C$14</c:f>
              <c:numCache>
                <c:formatCode>0.0%</c:formatCode>
                <c:ptCount val="11"/>
                <c:pt idx="0">
                  <c:v>0.27200000000000002</c:v>
                </c:pt>
                <c:pt idx="1">
                  <c:v>0.254</c:v>
                </c:pt>
                <c:pt idx="2">
                  <c:v>0.21299999999999999</c:v>
                </c:pt>
                <c:pt idx="3">
                  <c:v>2.3E-2</c:v>
                </c:pt>
                <c:pt idx="4">
                  <c:v>2.5999999999999999E-2</c:v>
                </c:pt>
                <c:pt idx="5">
                  <c:v>0</c:v>
                </c:pt>
                <c:pt idx="6">
                  <c:v>1E-3</c:v>
                </c:pt>
                <c:pt idx="7">
                  <c:v>0.127</c:v>
                </c:pt>
                <c:pt idx="8">
                  <c:v>0.01</c:v>
                </c:pt>
                <c:pt idx="9">
                  <c:v>2E-3</c:v>
                </c:pt>
                <c:pt idx="10">
                  <c:v>5.8999999999999997E-2</c:v>
                </c:pt>
              </c:numCache>
            </c:numRef>
          </c:val>
          <c:extLst>
            <c:ext xmlns:c16="http://schemas.microsoft.com/office/drawing/2014/chart" uri="{C3380CC4-5D6E-409C-BE32-E72D297353CC}">
              <c16:uniqueId val="{00000003-424E-4EEA-B16E-C80E1F7851FB}"/>
            </c:ext>
          </c:extLst>
        </c:ser>
        <c:dLbls>
          <c:showLegendKey val="0"/>
          <c:showVal val="0"/>
          <c:showCatName val="0"/>
          <c:showSerName val="0"/>
          <c:showPercent val="0"/>
          <c:showBubbleSize val="0"/>
        </c:dLbls>
        <c:gapWidth val="80"/>
        <c:axId val="434422152"/>
        <c:axId val="509310912"/>
      </c:barChart>
      <c:catAx>
        <c:axId val="434422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509310912"/>
        <c:crosses val="autoZero"/>
        <c:auto val="1"/>
        <c:lblAlgn val="ctr"/>
        <c:lblOffset val="100"/>
        <c:noMultiLvlLbl val="0"/>
      </c:catAx>
      <c:valAx>
        <c:axId val="509310912"/>
        <c:scaling>
          <c:orientation val="minMax"/>
        </c:scaling>
        <c:delete val="1"/>
        <c:axPos val="l"/>
        <c:numFmt formatCode="0.0%" sourceLinked="1"/>
        <c:majorTickMark val="none"/>
        <c:minorTickMark val="none"/>
        <c:tickLblPos val="nextTo"/>
        <c:crossAx val="434422152"/>
        <c:crosses val="autoZero"/>
        <c:crossBetween val="between"/>
      </c:valAx>
      <c:spPr>
        <a:noFill/>
        <a:ln>
          <a:noFill/>
        </a:ln>
        <a:effectLst/>
      </c:spPr>
    </c:plotArea>
    <c:legend>
      <c:legendPos val="t"/>
      <c:layout>
        <c:manualLayout>
          <c:xMode val="edge"/>
          <c:yMode val="edge"/>
          <c:x val="0"/>
          <c:y val="1.554616936878268E-2"/>
          <c:w val="1"/>
          <c:h val="0.1189402327314599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0538735489947432E-2"/>
          <c:y val="9.2035158824929936E-2"/>
          <c:w val="0.9550863084992981"/>
          <c:h val="0.76797521946523939"/>
        </c:manualLayout>
      </c:layout>
      <c:barChart>
        <c:barDir val="col"/>
        <c:grouping val="percentStacked"/>
        <c:varyColors val="0"/>
        <c:ser>
          <c:idx val="0"/>
          <c:order val="0"/>
          <c:tx>
            <c:strRef>
              <c:f>Sheet1!$B$1</c:f>
              <c:strCache>
                <c:ptCount val="1"/>
                <c:pt idx="0">
                  <c:v>High priority</c:v>
                </c:pt>
              </c:strCache>
            </c:strRef>
          </c:tx>
          <c:spPr>
            <a:solidFill>
              <a:schemeClr val="accent5"/>
            </a:solidFill>
            <a:ln>
              <a:noFill/>
            </a:ln>
            <a:effectLst/>
          </c:spPr>
          <c:invertIfNegative val="0"/>
          <c:dPt>
            <c:idx val="1"/>
            <c:invertIfNegative val="0"/>
            <c:bubble3D val="0"/>
            <c:spPr>
              <a:solidFill>
                <a:schemeClr val="accent5"/>
              </a:solidFill>
              <a:ln>
                <a:noFill/>
              </a:ln>
              <a:effectLst/>
            </c:spPr>
            <c:extLst>
              <c:ext xmlns:c16="http://schemas.microsoft.com/office/drawing/2014/chart" uri="{C3380CC4-5D6E-409C-BE32-E72D297353CC}">
                <c16:uniqueId val="{00000013-4113-4E12-9674-0CB94C12903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Providing assistance to those beginning, and during traineeships, in relation to our regulatory processes and procedures e.g. entrance certificates, training contracts and admission</c:v>
                </c:pt>
                <c:pt idx="1">
                  <c:v>Providing direct advice, guidance and support to trainees and trainers experiencing difficulties during the training contract (e.g. concerns from the trainee about poor management or lack of opportunity to achieve outcomes; concerns from a trainer about th</c:v>
                </c:pt>
                <c:pt idx="2">
                  <c:v>Providing networking opportunities through Society events/projects e.g. the mentoring scheme and trainee road show events</c:v>
                </c:pt>
              </c:strCache>
            </c:strRef>
          </c:cat>
          <c:val>
            <c:numRef>
              <c:f>Sheet1!$B$2:$B$4</c:f>
              <c:numCache>
                <c:formatCode>0.0%</c:formatCode>
                <c:ptCount val="3"/>
                <c:pt idx="0">
                  <c:v>0.47599999999999998</c:v>
                </c:pt>
                <c:pt idx="1">
                  <c:v>0.54200000000000004</c:v>
                </c:pt>
                <c:pt idx="2">
                  <c:v>0.16700000000000001</c:v>
                </c:pt>
              </c:numCache>
            </c:numRef>
          </c:val>
          <c:extLst>
            <c:ext xmlns:c16="http://schemas.microsoft.com/office/drawing/2014/chart" uri="{C3380CC4-5D6E-409C-BE32-E72D297353CC}">
              <c16:uniqueId val="{00000000-E217-4A26-A0F0-E7BF88019F6D}"/>
            </c:ext>
          </c:extLst>
        </c:ser>
        <c:ser>
          <c:idx val="1"/>
          <c:order val="1"/>
          <c:tx>
            <c:strRef>
              <c:f>Sheet1!$C$1</c:f>
              <c:strCache>
                <c:ptCount val="1"/>
                <c:pt idx="0">
                  <c:v>Medium priority</c:v>
                </c:pt>
              </c:strCache>
            </c:strRef>
          </c:tx>
          <c:spPr>
            <a:solidFill>
              <a:schemeClr val="accent4">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Providing assistance to those beginning, and during traineeships, in relation to our regulatory processes and procedures e.g. entrance certificates, training contracts and admission</c:v>
                </c:pt>
                <c:pt idx="1">
                  <c:v>Providing direct advice, guidance and support to trainees and trainers experiencing difficulties during the training contract (e.g. concerns from the trainee about poor management or lack of opportunity to achieve outcomes; concerns from a trainer about th</c:v>
                </c:pt>
                <c:pt idx="2">
                  <c:v>Providing networking opportunities through Society events/projects e.g. the mentoring scheme and trainee road show events</c:v>
                </c:pt>
              </c:strCache>
            </c:strRef>
          </c:cat>
          <c:val>
            <c:numRef>
              <c:f>Sheet1!$C$2:$C$4</c:f>
              <c:numCache>
                <c:formatCode>0.0%</c:formatCode>
                <c:ptCount val="3"/>
                <c:pt idx="0">
                  <c:v>0.443</c:v>
                </c:pt>
                <c:pt idx="1">
                  <c:v>0.38500000000000001</c:v>
                </c:pt>
                <c:pt idx="2">
                  <c:v>0.53800000000000003</c:v>
                </c:pt>
              </c:numCache>
            </c:numRef>
          </c:val>
          <c:extLst>
            <c:ext xmlns:c16="http://schemas.microsoft.com/office/drawing/2014/chart" uri="{C3380CC4-5D6E-409C-BE32-E72D297353CC}">
              <c16:uniqueId val="{00000000-4113-4E12-9674-0CB94C129037}"/>
            </c:ext>
          </c:extLst>
        </c:ser>
        <c:ser>
          <c:idx val="2"/>
          <c:order val="2"/>
          <c:tx>
            <c:strRef>
              <c:f>Sheet1!$D$1</c:f>
              <c:strCache>
                <c:ptCount val="1"/>
                <c:pt idx="0">
                  <c:v>Low priority</c:v>
                </c:pt>
              </c:strCache>
            </c:strRef>
          </c:tx>
          <c:spPr>
            <a:solidFill>
              <a:srgbClr val="FDE8E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Providing assistance to those beginning, and during traineeships, in relation to our regulatory processes and procedures e.g. entrance certificates, training contracts and admission</c:v>
                </c:pt>
                <c:pt idx="1">
                  <c:v>Providing direct advice, guidance and support to trainees and trainers experiencing difficulties during the training contract (e.g. concerns from the trainee about poor management or lack of opportunity to achieve outcomes; concerns from a trainer about th</c:v>
                </c:pt>
                <c:pt idx="2">
                  <c:v>Providing networking opportunities through Society events/projects e.g. the mentoring scheme and trainee road show events</c:v>
                </c:pt>
              </c:strCache>
            </c:strRef>
          </c:cat>
          <c:val>
            <c:numRef>
              <c:f>Sheet1!$D$2:$D$4</c:f>
              <c:numCache>
                <c:formatCode>0.0%</c:formatCode>
                <c:ptCount val="3"/>
                <c:pt idx="0">
                  <c:v>6.6000000000000003E-2</c:v>
                </c:pt>
                <c:pt idx="1">
                  <c:v>5.5E-2</c:v>
                </c:pt>
                <c:pt idx="2">
                  <c:v>0.28000000000000003</c:v>
                </c:pt>
              </c:numCache>
            </c:numRef>
          </c:val>
          <c:extLst>
            <c:ext xmlns:c16="http://schemas.microsoft.com/office/drawing/2014/chart" uri="{C3380CC4-5D6E-409C-BE32-E72D297353CC}">
              <c16:uniqueId val="{00000001-4113-4E12-9674-0CB94C129037}"/>
            </c:ext>
          </c:extLst>
        </c:ser>
        <c:ser>
          <c:idx val="3"/>
          <c:order val="3"/>
          <c:tx>
            <c:strRef>
              <c:f>Sheet1!$E$1</c:f>
              <c:strCache>
                <c:ptCount val="1"/>
                <c:pt idx="0">
                  <c:v>Don't know/prefer not to answer</c:v>
                </c:pt>
              </c:strCache>
            </c:strRef>
          </c:tx>
          <c:spPr>
            <a:solidFill>
              <a:schemeClr val="accent1">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Providing assistance to those beginning, and during traineeships, in relation to our regulatory processes and procedures e.g. entrance certificates, training contracts and admission</c:v>
                </c:pt>
                <c:pt idx="1">
                  <c:v>Providing direct advice, guidance and support to trainees and trainers experiencing difficulties during the training contract (e.g. concerns from the trainee about poor management or lack of opportunity to achieve outcomes; concerns from a trainer about th</c:v>
                </c:pt>
                <c:pt idx="2">
                  <c:v>Providing networking opportunities through Society events/projects e.g. the mentoring scheme and trainee road show events</c:v>
                </c:pt>
              </c:strCache>
            </c:strRef>
          </c:cat>
          <c:val>
            <c:numRef>
              <c:f>Sheet1!$E$2:$E$4</c:f>
              <c:numCache>
                <c:formatCode>0.0%</c:formatCode>
                <c:ptCount val="3"/>
                <c:pt idx="0">
                  <c:v>1.4999999999999999E-2</c:v>
                </c:pt>
                <c:pt idx="1">
                  <c:v>1.7000000000000001E-2</c:v>
                </c:pt>
                <c:pt idx="2">
                  <c:v>1.4999999999999999E-2</c:v>
                </c:pt>
              </c:numCache>
            </c:numRef>
          </c:val>
          <c:extLst>
            <c:ext xmlns:c16="http://schemas.microsoft.com/office/drawing/2014/chart" uri="{C3380CC4-5D6E-409C-BE32-E72D297353CC}">
              <c16:uniqueId val="{00000002-4113-4E12-9674-0CB94C129037}"/>
            </c:ext>
          </c:extLst>
        </c:ser>
        <c:dLbls>
          <c:showLegendKey val="0"/>
          <c:showVal val="0"/>
          <c:showCatName val="0"/>
          <c:showSerName val="0"/>
          <c:showPercent val="0"/>
          <c:showBubbleSize val="0"/>
        </c:dLbls>
        <c:gapWidth val="80"/>
        <c:overlap val="100"/>
        <c:axId val="434422152"/>
        <c:axId val="509310912"/>
      </c:barChart>
      <c:catAx>
        <c:axId val="434422152"/>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509310912"/>
        <c:crosses val="autoZero"/>
        <c:auto val="1"/>
        <c:lblAlgn val="ctr"/>
        <c:lblOffset val="100"/>
        <c:noMultiLvlLbl val="0"/>
      </c:catAx>
      <c:valAx>
        <c:axId val="509310912"/>
        <c:scaling>
          <c:orientation val="minMax"/>
        </c:scaling>
        <c:delete val="1"/>
        <c:axPos val="l"/>
        <c:numFmt formatCode="0%" sourceLinked="1"/>
        <c:majorTickMark val="out"/>
        <c:minorTickMark val="none"/>
        <c:tickLblPos val="nextTo"/>
        <c:crossAx val="434422152"/>
        <c:crosses val="max"/>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78705472432397872"/>
          <c:y val="0"/>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1.0538735489947432E-2"/>
          <c:y val="9.2035158824929936E-2"/>
          <c:w val="0.9550863084992981"/>
          <c:h val="0.90567902383113519"/>
        </c:manualLayout>
      </c:layout>
      <c:lineChart>
        <c:grouping val="standard"/>
        <c:varyColors val="0"/>
        <c:ser>
          <c:idx val="0"/>
          <c:order val="0"/>
          <c:tx>
            <c:strRef>
              <c:f>Sheet1!$B$1</c:f>
              <c:strCache>
                <c:ptCount val="1"/>
                <c:pt idx="0">
                  <c:v>High Priority Change vs 2022</c:v>
                </c:pt>
              </c:strCache>
            </c:strRef>
          </c:tx>
          <c:spPr>
            <a:ln w="28575" cap="rnd">
              <a:solidFill>
                <a:srgbClr val="117EA7"/>
              </a:solidFill>
              <a:round/>
            </a:ln>
            <a:effectLst/>
          </c:spPr>
          <c:marker>
            <c:symbol val="none"/>
          </c:marker>
          <c:dPt>
            <c:idx val="1"/>
            <c:marker>
              <c:symbol val="none"/>
            </c:marker>
            <c:bubble3D val="0"/>
            <c:spPr>
              <a:ln w="28575" cap="rnd">
                <a:solidFill>
                  <a:srgbClr val="117EA7"/>
                </a:solidFill>
                <a:round/>
              </a:ln>
              <a:effectLst/>
            </c:spPr>
            <c:extLst>
              <c:ext xmlns:c16="http://schemas.microsoft.com/office/drawing/2014/chart" uri="{C3380CC4-5D6E-409C-BE32-E72D297353CC}">
                <c16:uniqueId val="{00000001-8820-4D49-808E-2F27274B5A4C}"/>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Providing assistance to those beginning, and during traineeships, in relation to our regulatory processes and procedures e.g. entrance certificates, training contracts and admission</c:v>
                </c:pt>
                <c:pt idx="1">
                  <c:v>Providing direct advice, guidance and support to trainees and trainers experiencing difficulties during the training contract (e.g. concerns from the trainee about poor management or lack of opportunity to achieve outcomes; concerns from a trainer about th</c:v>
                </c:pt>
                <c:pt idx="2">
                  <c:v>Providing networking opportunities through Society events/projects e.g. the mentoring scheme and trainee road show events</c:v>
                </c:pt>
              </c:strCache>
            </c:strRef>
          </c:cat>
          <c:val>
            <c:numRef>
              <c:f>Sheet1!$B$2:$B$4</c:f>
              <c:numCache>
                <c:formatCode>0.0%</c:formatCode>
                <c:ptCount val="3"/>
                <c:pt idx="0">
                  <c:v>-0.20490787716955938</c:v>
                </c:pt>
                <c:pt idx="1">
                  <c:v>-0.21634445927903867</c:v>
                </c:pt>
                <c:pt idx="2">
                  <c:v>-8.2666221628838438E-2</c:v>
                </c:pt>
              </c:numCache>
            </c:numRef>
          </c:val>
          <c:smooth val="0"/>
          <c:extLst>
            <c:ext xmlns:c16="http://schemas.microsoft.com/office/drawing/2014/chart" uri="{C3380CC4-5D6E-409C-BE32-E72D297353CC}">
              <c16:uniqueId val="{00000002-8820-4D49-808E-2F27274B5A4C}"/>
            </c:ext>
          </c:extLst>
        </c:ser>
        <c:dLbls>
          <c:showLegendKey val="0"/>
          <c:showVal val="0"/>
          <c:showCatName val="0"/>
          <c:showSerName val="0"/>
          <c:showPercent val="0"/>
          <c:showBubbleSize val="0"/>
        </c:dLbls>
        <c:smooth val="0"/>
        <c:axId val="434422152"/>
        <c:axId val="509310912"/>
      </c:lineChart>
      <c:catAx>
        <c:axId val="434422152"/>
        <c:scaling>
          <c:orientation val="maxMin"/>
        </c:scaling>
        <c:delete val="1"/>
        <c:axPos val="b"/>
        <c:numFmt formatCode="General" sourceLinked="1"/>
        <c:majorTickMark val="none"/>
        <c:minorTickMark val="none"/>
        <c:tickLblPos val="nextTo"/>
        <c:crossAx val="509310912"/>
        <c:crosses val="autoZero"/>
        <c:auto val="1"/>
        <c:lblAlgn val="ctr"/>
        <c:lblOffset val="100"/>
        <c:noMultiLvlLbl val="0"/>
      </c:catAx>
      <c:valAx>
        <c:axId val="509310912"/>
        <c:scaling>
          <c:orientation val="minMax"/>
        </c:scaling>
        <c:delete val="1"/>
        <c:axPos val="l"/>
        <c:numFmt formatCode="0.0%" sourceLinked="1"/>
        <c:majorTickMark val="out"/>
        <c:minorTickMark val="none"/>
        <c:tickLblPos val="nextTo"/>
        <c:crossAx val="434422152"/>
        <c:crosses val="max"/>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1.0538735489947432E-2"/>
          <c:y val="9.2035158824929936E-2"/>
          <c:w val="0.9550863084992981"/>
          <c:h val="0.90702672395644135"/>
        </c:manualLayout>
      </c:layout>
      <c:barChart>
        <c:barDir val="bar"/>
        <c:grouping val="clustered"/>
        <c:varyColors val="0"/>
        <c:ser>
          <c:idx val="0"/>
          <c:order val="0"/>
          <c:tx>
            <c:strRef>
              <c:f>Sheet1!$B$1</c:f>
              <c:strCache>
                <c:ptCount val="1"/>
                <c:pt idx="0">
                  <c:v>What do you consider is the responsibility of the profession in relation to climate change?</c:v>
                </c:pt>
              </c:strCache>
            </c:strRef>
          </c:tx>
          <c:spPr>
            <a:solidFill>
              <a:schemeClr val="accent3">
                <a:lumMod val="75000"/>
              </a:schemeClr>
            </a:solidFill>
            <a:ln>
              <a:noFill/>
            </a:ln>
            <a:effectLst/>
          </c:spPr>
          <c:invertIfNegative val="0"/>
          <c:dPt>
            <c:idx val="1"/>
            <c:invertIfNegative val="0"/>
            <c:bubble3D val="0"/>
            <c:spPr>
              <a:solidFill>
                <a:schemeClr val="accent3">
                  <a:lumMod val="75000"/>
                </a:schemeClr>
              </a:solidFill>
              <a:ln>
                <a:noFill/>
              </a:ln>
              <a:effectLst/>
            </c:spPr>
            <c:extLst>
              <c:ext xmlns:c16="http://schemas.microsoft.com/office/drawing/2014/chart" uri="{C3380CC4-5D6E-409C-BE32-E72D297353CC}">
                <c16:uniqueId val="{00000013-4113-4E12-9674-0CB94C12903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Operating in a way which reduces the environmental footprint of legal businesses</c:v>
                </c:pt>
                <c:pt idx="1">
                  <c:v>Living in a way which reduces environmental footprint</c:v>
                </c:pt>
                <c:pt idx="2">
                  <c:v>Supporting legislative policy making efforts to address climate change</c:v>
                </c:pt>
                <c:pt idx="3">
                  <c:v>Including advice on climate change issues and risks within legal advice generally</c:v>
                </c:pt>
                <c:pt idx="4">
                  <c:v>Engaging in climate dispute resolution, for example through mediation, negotiation or litigation</c:v>
                </c:pt>
                <c:pt idx="5">
                  <c:v>Providing advice to clients on climate change specifically</c:v>
                </c:pt>
                <c:pt idx="6">
                  <c:v>None of these</c:v>
                </c:pt>
                <c:pt idx="7">
                  <c:v>Other</c:v>
                </c:pt>
              </c:strCache>
            </c:strRef>
          </c:cat>
          <c:val>
            <c:numRef>
              <c:f>Sheet1!$B$2:$B$9</c:f>
              <c:numCache>
                <c:formatCode>0.0%</c:formatCode>
                <c:ptCount val="8"/>
                <c:pt idx="0">
                  <c:v>0.77100000000000002</c:v>
                </c:pt>
                <c:pt idx="1">
                  <c:v>0.58099999999999996</c:v>
                </c:pt>
                <c:pt idx="2">
                  <c:v>0.57999999999999996</c:v>
                </c:pt>
                <c:pt idx="3">
                  <c:v>0.39300000000000002</c:v>
                </c:pt>
                <c:pt idx="4">
                  <c:v>0.30399999999999999</c:v>
                </c:pt>
                <c:pt idx="5">
                  <c:v>0.29399999999999998</c:v>
                </c:pt>
                <c:pt idx="6">
                  <c:v>0.112</c:v>
                </c:pt>
                <c:pt idx="7">
                  <c:v>5.0000000000000001E-3</c:v>
                </c:pt>
              </c:numCache>
            </c:numRef>
          </c:val>
          <c:extLst>
            <c:ext xmlns:c16="http://schemas.microsoft.com/office/drawing/2014/chart" uri="{C3380CC4-5D6E-409C-BE32-E72D297353CC}">
              <c16:uniqueId val="{00000000-E217-4A26-A0F0-E7BF88019F6D}"/>
            </c:ext>
          </c:extLst>
        </c:ser>
        <c:dLbls>
          <c:showLegendKey val="0"/>
          <c:showVal val="0"/>
          <c:showCatName val="0"/>
          <c:showSerName val="0"/>
          <c:showPercent val="0"/>
          <c:showBubbleSize val="0"/>
        </c:dLbls>
        <c:gapWidth val="80"/>
        <c:axId val="434422152"/>
        <c:axId val="509310912"/>
      </c:barChart>
      <c:catAx>
        <c:axId val="43442215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509310912"/>
        <c:crosses val="autoZero"/>
        <c:auto val="1"/>
        <c:lblAlgn val="ctr"/>
        <c:lblOffset val="100"/>
        <c:noMultiLvlLbl val="0"/>
      </c:catAx>
      <c:valAx>
        <c:axId val="509310912"/>
        <c:scaling>
          <c:orientation val="minMax"/>
        </c:scaling>
        <c:delete val="1"/>
        <c:axPos val="t"/>
        <c:numFmt formatCode="0.0%" sourceLinked="1"/>
        <c:majorTickMark val="none"/>
        <c:minorTickMark val="none"/>
        <c:tickLblPos val="nextTo"/>
        <c:crossAx val="4344221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sz="1200" b="1" i="0" u="none" strike="noStrike" baseline="0"/>
              <a:t>How might the Society help address the responsibilities of the profession on climate change?</a:t>
            </a:r>
            <a:endParaRPr lang="en-US" sz="1200"/>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50393014504048472"/>
          <c:y val="0.10285742477120692"/>
          <c:w val="0.46944730610317859"/>
          <c:h val="0.87261555002863533"/>
        </c:manualLayout>
      </c:layout>
      <c:barChart>
        <c:barDir val="bar"/>
        <c:grouping val="clustered"/>
        <c:varyColors val="0"/>
        <c:ser>
          <c:idx val="0"/>
          <c:order val="0"/>
          <c:tx>
            <c:strRef>
              <c:f>Sheet1!$B$1</c:f>
              <c:strCache>
                <c:ptCount val="1"/>
                <c:pt idx="0">
                  <c:v>Column1</c:v>
                </c:pt>
              </c:strCache>
            </c:strRef>
          </c:tx>
          <c:spPr>
            <a:solidFill>
              <a:srgbClr val="1D9BA1"/>
            </a:solidFill>
            <a:ln>
              <a:noFill/>
            </a:ln>
            <a:effectLst/>
          </c:spPr>
          <c:invertIfNegative val="0"/>
          <c:dPt>
            <c:idx val="0"/>
            <c:invertIfNegative val="0"/>
            <c:bubble3D val="0"/>
            <c:spPr>
              <a:solidFill>
                <a:srgbClr val="F6938E"/>
              </a:solidFill>
              <a:ln>
                <a:noFill/>
              </a:ln>
              <a:effectLst/>
            </c:spPr>
            <c:extLst>
              <c:ext xmlns:c16="http://schemas.microsoft.com/office/drawing/2014/chart" uri="{C3380CC4-5D6E-409C-BE32-E72D297353CC}">
                <c16:uniqueId val="{00000001-A3A8-4935-84C8-10364CAEEAB2}"/>
              </c:ext>
            </c:extLst>
          </c:dPt>
          <c:dPt>
            <c:idx val="1"/>
            <c:invertIfNegative val="0"/>
            <c:bubble3D val="0"/>
            <c:spPr>
              <a:solidFill>
                <a:srgbClr val="F6938E"/>
              </a:solidFill>
              <a:ln>
                <a:noFill/>
              </a:ln>
              <a:effectLst/>
            </c:spPr>
            <c:extLst>
              <c:ext xmlns:c16="http://schemas.microsoft.com/office/drawing/2014/chart" uri="{C3380CC4-5D6E-409C-BE32-E72D297353CC}">
                <c16:uniqueId val="{00000004-0FC0-4350-A987-34AD8E379790}"/>
              </c:ext>
            </c:extLst>
          </c:dPt>
          <c:dPt>
            <c:idx val="2"/>
            <c:invertIfNegative val="0"/>
            <c:bubble3D val="0"/>
            <c:spPr>
              <a:solidFill>
                <a:srgbClr val="F6938E"/>
              </a:solidFill>
              <a:ln>
                <a:noFill/>
              </a:ln>
              <a:effectLst/>
            </c:spPr>
            <c:extLst>
              <c:ext xmlns:c16="http://schemas.microsoft.com/office/drawing/2014/chart" uri="{C3380CC4-5D6E-409C-BE32-E72D297353CC}">
                <c16:uniqueId val="{00000003-0FC0-4350-A987-34AD8E379790}"/>
              </c:ext>
            </c:extLst>
          </c:dPt>
          <c:dLbls>
            <c:dLbl>
              <c:idx val="11"/>
              <c:layout>
                <c:manualLayout>
                  <c:x val="0"/>
                  <c:y val="-2.4700769999672145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FC0-4350-A987-34AD8E37979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Nothing - it is the responsibility of the firm/individual </c:v>
                </c:pt>
                <c:pt idx="1">
                  <c:v>Nothing - Society should focus on more pressing matters</c:v>
                </c:pt>
                <c:pt idx="2">
                  <c:v>Nothing - this is not within the remit of the society</c:v>
                </c:pt>
                <c:pt idx="3">
                  <c:v>Other</c:v>
                </c:pt>
                <c:pt idx="4">
                  <c:v>Incentivise firms</c:v>
                </c:pt>
                <c:pt idx="5">
                  <c:v>Encourage flexible working</c:v>
                </c:pt>
                <c:pt idx="6">
                  <c:v>Create a set of standards/targets</c:v>
                </c:pt>
                <c:pt idx="7">
                  <c:v>Lead by example</c:v>
                </c:pt>
                <c:pt idx="8">
                  <c:v>Encourage electronic/online working</c:v>
                </c:pt>
                <c:pt idx="9">
                  <c:v>Raise awareness and encourage participation</c:v>
                </c:pt>
                <c:pt idx="10">
                  <c:v>Training and learning resources</c:v>
                </c:pt>
                <c:pt idx="11">
                  <c:v>Advice and Guidance</c:v>
                </c:pt>
              </c:strCache>
            </c:strRef>
          </c:cat>
          <c:val>
            <c:numRef>
              <c:f>Sheet1!$B$2:$B$13</c:f>
              <c:numCache>
                <c:formatCode>0.0%</c:formatCode>
                <c:ptCount val="12"/>
                <c:pt idx="0">
                  <c:v>2.7E-2</c:v>
                </c:pt>
                <c:pt idx="1">
                  <c:v>0.114</c:v>
                </c:pt>
                <c:pt idx="2">
                  <c:v>0.19500000000000001</c:v>
                </c:pt>
                <c:pt idx="3">
                  <c:v>0.14899999999999999</c:v>
                </c:pt>
                <c:pt idx="4">
                  <c:v>3.9E-2</c:v>
                </c:pt>
                <c:pt idx="5">
                  <c:v>6.8000000000000005E-2</c:v>
                </c:pt>
                <c:pt idx="6">
                  <c:v>6.9000000000000006E-2</c:v>
                </c:pt>
                <c:pt idx="7">
                  <c:v>7.2999999999999995E-2</c:v>
                </c:pt>
                <c:pt idx="8">
                  <c:v>7.4999999999999997E-2</c:v>
                </c:pt>
                <c:pt idx="9">
                  <c:v>7.6999999999999999E-2</c:v>
                </c:pt>
                <c:pt idx="10">
                  <c:v>9.7000000000000003E-2</c:v>
                </c:pt>
                <c:pt idx="11">
                  <c:v>0.21099999999999999</c:v>
                </c:pt>
              </c:numCache>
            </c:numRef>
          </c:val>
          <c:extLst>
            <c:ext xmlns:c16="http://schemas.microsoft.com/office/drawing/2014/chart" uri="{C3380CC4-5D6E-409C-BE32-E72D297353CC}">
              <c16:uniqueId val="{00000000-0FC0-4350-A987-34AD8E379790}"/>
            </c:ext>
          </c:extLst>
        </c:ser>
        <c:dLbls>
          <c:dLblPos val="outEnd"/>
          <c:showLegendKey val="0"/>
          <c:showVal val="1"/>
          <c:showCatName val="0"/>
          <c:showSerName val="0"/>
          <c:showPercent val="0"/>
          <c:showBubbleSize val="0"/>
        </c:dLbls>
        <c:gapWidth val="182"/>
        <c:axId val="1008188368"/>
        <c:axId val="1008188784"/>
      </c:barChart>
      <c:catAx>
        <c:axId val="10081883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008188784"/>
        <c:crosses val="autoZero"/>
        <c:auto val="1"/>
        <c:lblAlgn val="ctr"/>
        <c:lblOffset val="100"/>
        <c:noMultiLvlLbl val="0"/>
      </c:catAx>
      <c:valAx>
        <c:axId val="1008188784"/>
        <c:scaling>
          <c:orientation val="minMax"/>
        </c:scaling>
        <c:delete val="1"/>
        <c:axPos val="b"/>
        <c:numFmt formatCode="0.0%" sourceLinked="1"/>
        <c:majorTickMark val="none"/>
        <c:minorTickMark val="none"/>
        <c:tickLblPos val="nextTo"/>
        <c:crossAx val="100818836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sz="1200" b="1"/>
              <a:t>What would you like to see from the society over the next year as the legal profession continues to adapt as we emerge from the COVID-19</a:t>
            </a:r>
            <a:r>
              <a:rPr lang="en-GB" sz="1200" b="1" baseline="0"/>
              <a:t> Pandemic?</a:t>
            </a:r>
            <a:endParaRPr lang="en-GB" sz="1200" b="1"/>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Series 1</c:v>
                </c:pt>
              </c:strCache>
            </c:strRef>
          </c:tx>
          <c:spPr>
            <a:solidFill>
              <a:srgbClr val="1D9BA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Other</c:v>
                </c:pt>
                <c:pt idx="1">
                  <c:v>Nothing</c:v>
                </c:pt>
                <c:pt idx="2">
                  <c:v>Training</c:v>
                </c:pt>
                <c:pt idx="3">
                  <c:v>More representation</c:v>
                </c:pt>
                <c:pt idx="4">
                  <c:v>Negotiation of Soceity as a regulatory body</c:v>
                </c:pt>
                <c:pt idx="5">
                  <c:v>Focus on inequalities within the profession</c:v>
                </c:pt>
                <c:pt idx="6">
                  <c:v>Career opportunities</c:v>
                </c:pt>
                <c:pt idx="7">
                  <c:v>Focus on working conditions, standards and regulations</c:v>
                </c:pt>
                <c:pt idx="8">
                  <c:v>Environmental change</c:v>
                </c:pt>
                <c:pt idx="9">
                  <c:v>Costs</c:v>
                </c:pt>
                <c:pt idx="10">
                  <c:v>General support</c:v>
                </c:pt>
              </c:strCache>
            </c:strRef>
          </c:cat>
          <c:val>
            <c:numRef>
              <c:f>Sheet1!$B$2:$B$12</c:f>
              <c:numCache>
                <c:formatCode>0.0%</c:formatCode>
                <c:ptCount val="11"/>
                <c:pt idx="0">
                  <c:v>0.161</c:v>
                </c:pt>
                <c:pt idx="1">
                  <c:v>4.9000000000000002E-2</c:v>
                </c:pt>
                <c:pt idx="2">
                  <c:v>4.2999999999999997E-2</c:v>
                </c:pt>
                <c:pt idx="3">
                  <c:v>4.3999999999999997E-2</c:v>
                </c:pt>
                <c:pt idx="4">
                  <c:v>6.6000000000000003E-2</c:v>
                </c:pt>
                <c:pt idx="5">
                  <c:v>6.6000000000000003E-2</c:v>
                </c:pt>
                <c:pt idx="6">
                  <c:v>6.7000000000000004E-2</c:v>
                </c:pt>
                <c:pt idx="7">
                  <c:v>9.6000000000000002E-2</c:v>
                </c:pt>
                <c:pt idx="8">
                  <c:v>0.104</c:v>
                </c:pt>
                <c:pt idx="9">
                  <c:v>0.17</c:v>
                </c:pt>
                <c:pt idx="10">
                  <c:v>0.48099999999999998</c:v>
                </c:pt>
              </c:numCache>
            </c:numRef>
          </c:val>
          <c:extLst>
            <c:ext xmlns:c16="http://schemas.microsoft.com/office/drawing/2014/chart" uri="{C3380CC4-5D6E-409C-BE32-E72D297353CC}">
              <c16:uniqueId val="{00000000-5BA9-4024-A4F0-29F1BED97B3F}"/>
            </c:ext>
          </c:extLst>
        </c:ser>
        <c:dLbls>
          <c:dLblPos val="outEnd"/>
          <c:showLegendKey val="0"/>
          <c:showVal val="1"/>
          <c:showCatName val="0"/>
          <c:showSerName val="0"/>
          <c:showPercent val="0"/>
          <c:showBubbleSize val="0"/>
        </c:dLbls>
        <c:gapWidth val="182"/>
        <c:axId val="1317684159"/>
        <c:axId val="1317684991"/>
      </c:barChart>
      <c:catAx>
        <c:axId val="131768415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317684991"/>
        <c:crosses val="autoZero"/>
        <c:auto val="1"/>
        <c:lblAlgn val="ctr"/>
        <c:lblOffset val="100"/>
        <c:noMultiLvlLbl val="0"/>
      </c:catAx>
      <c:valAx>
        <c:axId val="1317684991"/>
        <c:scaling>
          <c:orientation val="minMax"/>
        </c:scaling>
        <c:delete val="1"/>
        <c:axPos val="b"/>
        <c:numFmt formatCode="0.0%" sourceLinked="1"/>
        <c:majorTickMark val="none"/>
        <c:minorTickMark val="none"/>
        <c:tickLblPos val="nextTo"/>
        <c:crossAx val="131768415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85797543908250484"/>
          <c:y val="0"/>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1.0538735489947432E-2"/>
          <c:y val="9.2035158824929936E-2"/>
          <c:w val="0.9550863084992981"/>
          <c:h val="0.90567902383113519"/>
        </c:manualLayout>
      </c:layout>
      <c:lineChart>
        <c:grouping val="standard"/>
        <c:varyColors val="0"/>
        <c:ser>
          <c:idx val="0"/>
          <c:order val="0"/>
          <c:tx>
            <c:strRef>
              <c:f>Sheet1!$B$1</c:f>
              <c:strCache>
                <c:ptCount val="1"/>
                <c:pt idx="0">
                  <c:v>Change vs 2022</c:v>
                </c:pt>
              </c:strCache>
            </c:strRef>
          </c:tx>
          <c:spPr>
            <a:ln w="28575" cap="rnd">
              <a:solidFill>
                <a:srgbClr val="117EA7"/>
              </a:solidFill>
              <a:round/>
            </a:ln>
            <a:effectLst/>
          </c:spPr>
          <c:marker>
            <c:symbol val="none"/>
          </c:marker>
          <c:dPt>
            <c:idx val="1"/>
            <c:marker>
              <c:symbol val="none"/>
            </c:marker>
            <c:bubble3D val="0"/>
            <c:spPr>
              <a:ln w="28575" cap="rnd">
                <a:solidFill>
                  <a:srgbClr val="117EA7"/>
                </a:solidFill>
                <a:round/>
              </a:ln>
              <a:effectLst/>
            </c:spPr>
            <c:extLst>
              <c:ext xmlns:c16="http://schemas.microsoft.com/office/drawing/2014/chart" uri="{C3380CC4-5D6E-409C-BE32-E72D297353CC}">
                <c16:uniqueId val="{00000001-8820-4D49-808E-2F27274B5A4C}"/>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Intervening in firms where a critical failure has been identified</c:v>
                </c:pt>
                <c:pt idx="1">
                  <c:v>Protecting the legal aid budget and representing those solicitors working in legal aid</c:v>
                </c:pt>
                <c:pt idx="2">
                  <c:v>Setting standards for solicitors and updating practice rules</c:v>
                </c:pt>
                <c:pt idx="3">
                  <c:v>Providing professional practice advice to members</c:v>
                </c:pt>
                <c:pt idx="4">
                  <c:v>Investigating conduct complaints against solicitors and prosecuting cases to the discipline tribunal</c:v>
                </c:pt>
                <c:pt idx="5">
                  <c:v>Responding to Scottish and UK law reform proposals</c:v>
                </c:pt>
                <c:pt idx="6">
                  <c:v>Inspecting firms to ensure compliance with accounting and AML rules</c:v>
                </c:pt>
                <c:pt idx="7">
                  <c:v>Promoting equality, diversity and inclusion in the profession</c:v>
                </c:pt>
                <c:pt idx="8">
                  <c:v>Promoting fundamental principles such as human rights and the rule of law</c:v>
                </c:pt>
                <c:pt idx="9">
                  <c:v>Providing advice and support for trainee solicitors, solicitors and those interested in a career in law</c:v>
                </c:pt>
                <c:pt idx="10">
                  <c:v>Improving the perception of the profession among the general public</c:v>
                </c:pt>
                <c:pt idx="11">
                  <c:v>Providing quality training and CPD for members</c:v>
                </c:pt>
                <c:pt idx="12">
                  <c:v>Providing resources and support on mental health and wellbeing</c:v>
                </c:pt>
                <c:pt idx="13">
                  <c:v>Providing networking and professional development events for members, including specialist accreditation or Solicitor Advocate accreditation</c:v>
                </c:pt>
                <c:pt idx="14">
                  <c:v>Leading the profession on legal technology</c:v>
                </c:pt>
                <c:pt idx="15">
                  <c:v>Creating business development opportunities for the profession, at home and abroad, through cross-sector collaboration</c:v>
                </c:pt>
              </c:strCache>
            </c:strRef>
          </c:cat>
          <c:val>
            <c:numRef>
              <c:f>Sheet1!$B$2:$B$17</c:f>
              <c:numCache>
                <c:formatCode>0%</c:formatCode>
                <c:ptCount val="16"/>
                <c:pt idx="0">
                  <c:v>2.300000000000002E-2</c:v>
                </c:pt>
                <c:pt idx="1">
                  <c:v>-7.7999999999999958E-2</c:v>
                </c:pt>
                <c:pt idx="2">
                  <c:v>-6.5999999999999948E-2</c:v>
                </c:pt>
                <c:pt idx="3">
                  <c:v>-5.2000000000000046E-2</c:v>
                </c:pt>
                <c:pt idx="4">
                  <c:v>-1.5000000000000013E-2</c:v>
                </c:pt>
                <c:pt idx="5">
                  <c:v>-4.4000000000000039E-2</c:v>
                </c:pt>
                <c:pt idx="6">
                  <c:v>-4.8000000000000043E-2</c:v>
                </c:pt>
                <c:pt idx="7">
                  <c:v>-8.0000000000000016E-2</c:v>
                </c:pt>
                <c:pt idx="9">
                  <c:v>-0.16400000000000003</c:v>
                </c:pt>
                <c:pt idx="10">
                  <c:v>2.3999999999999966E-2</c:v>
                </c:pt>
                <c:pt idx="11">
                  <c:v>-7.0000000000000007E-2</c:v>
                </c:pt>
                <c:pt idx="12">
                  <c:v>-9.600000000000003E-2</c:v>
                </c:pt>
                <c:pt idx="13">
                  <c:v>-0.152</c:v>
                </c:pt>
                <c:pt idx="14">
                  <c:v>-6.3E-2</c:v>
                </c:pt>
                <c:pt idx="15">
                  <c:v>-2.8999999999999998E-2</c:v>
                </c:pt>
              </c:numCache>
            </c:numRef>
          </c:val>
          <c:smooth val="0"/>
          <c:extLst>
            <c:ext xmlns:c16="http://schemas.microsoft.com/office/drawing/2014/chart" uri="{C3380CC4-5D6E-409C-BE32-E72D297353CC}">
              <c16:uniqueId val="{00000002-8820-4D49-808E-2F27274B5A4C}"/>
            </c:ext>
          </c:extLst>
        </c:ser>
        <c:dLbls>
          <c:showLegendKey val="0"/>
          <c:showVal val="0"/>
          <c:showCatName val="0"/>
          <c:showSerName val="0"/>
          <c:showPercent val="0"/>
          <c:showBubbleSize val="0"/>
        </c:dLbls>
        <c:smooth val="0"/>
        <c:axId val="434422152"/>
        <c:axId val="509310912"/>
      </c:lineChart>
      <c:catAx>
        <c:axId val="434422152"/>
        <c:scaling>
          <c:orientation val="maxMin"/>
        </c:scaling>
        <c:delete val="1"/>
        <c:axPos val="b"/>
        <c:numFmt formatCode="General" sourceLinked="1"/>
        <c:majorTickMark val="none"/>
        <c:minorTickMark val="none"/>
        <c:tickLblPos val="nextTo"/>
        <c:crossAx val="509310912"/>
        <c:crosses val="autoZero"/>
        <c:auto val="1"/>
        <c:lblAlgn val="ctr"/>
        <c:lblOffset val="100"/>
        <c:noMultiLvlLbl val="0"/>
      </c:catAx>
      <c:valAx>
        <c:axId val="509310912"/>
        <c:scaling>
          <c:orientation val="minMax"/>
        </c:scaling>
        <c:delete val="1"/>
        <c:axPos val="l"/>
        <c:numFmt formatCode="0%" sourceLinked="1"/>
        <c:majorTickMark val="out"/>
        <c:minorTickMark val="none"/>
        <c:tickLblPos val="nextTo"/>
        <c:crossAx val="434422152"/>
        <c:crosses val="max"/>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sz="1200" b="1"/>
              <a:t>Type of support</a:t>
            </a: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Type of support</c:v>
                </c:pt>
              </c:strCache>
            </c:strRef>
          </c:tx>
          <c:spPr>
            <a:solidFill>
              <a:schemeClr val="tx2"/>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Outside central belt</c:v>
                </c:pt>
                <c:pt idx="1">
                  <c:v>Mental health and wellbeing</c:v>
                </c:pt>
                <c:pt idx="2">
                  <c:v>Smaller and rural firms</c:v>
                </c:pt>
                <c:pt idx="3">
                  <c:v>Trainee</c:v>
                </c:pt>
                <c:pt idx="4">
                  <c:v>Legal aid</c:v>
                </c:pt>
                <c:pt idx="5">
                  <c:v>Professional guidance</c:v>
                </c:pt>
              </c:strCache>
            </c:strRef>
          </c:cat>
          <c:val>
            <c:numRef>
              <c:f>Sheet1!$B$2:$B$7</c:f>
              <c:numCache>
                <c:formatCode>0.0%</c:formatCode>
                <c:ptCount val="6"/>
                <c:pt idx="0">
                  <c:v>1.9E-2</c:v>
                </c:pt>
                <c:pt idx="1">
                  <c:v>4.9000000000000002E-2</c:v>
                </c:pt>
                <c:pt idx="2">
                  <c:v>8.1000000000000003E-2</c:v>
                </c:pt>
                <c:pt idx="3">
                  <c:v>9.6000000000000002E-2</c:v>
                </c:pt>
                <c:pt idx="4">
                  <c:v>0.16400000000000001</c:v>
                </c:pt>
                <c:pt idx="5">
                  <c:v>0.17899999999999999</c:v>
                </c:pt>
              </c:numCache>
            </c:numRef>
          </c:val>
          <c:extLst>
            <c:ext xmlns:c16="http://schemas.microsoft.com/office/drawing/2014/chart" uri="{C3380CC4-5D6E-409C-BE32-E72D297353CC}">
              <c16:uniqueId val="{00000000-A3A8-4696-BF2A-EDBD5B41E9F1}"/>
            </c:ext>
          </c:extLst>
        </c:ser>
        <c:dLbls>
          <c:showLegendKey val="0"/>
          <c:showVal val="0"/>
          <c:showCatName val="0"/>
          <c:showSerName val="0"/>
          <c:showPercent val="0"/>
          <c:showBubbleSize val="0"/>
        </c:dLbls>
        <c:gapWidth val="150"/>
        <c:axId val="1121359487"/>
        <c:axId val="1121364895"/>
      </c:barChart>
      <c:valAx>
        <c:axId val="1121364895"/>
        <c:scaling>
          <c:orientation val="minMax"/>
        </c:scaling>
        <c:delete val="1"/>
        <c:axPos val="b"/>
        <c:numFmt formatCode="0.0%" sourceLinked="1"/>
        <c:majorTickMark val="out"/>
        <c:minorTickMark val="none"/>
        <c:tickLblPos val="nextTo"/>
        <c:crossAx val="1121359487"/>
        <c:crosses val="autoZero"/>
        <c:crossBetween val="between"/>
      </c:valAx>
      <c:catAx>
        <c:axId val="1121359487"/>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121364895"/>
        <c:crosses val="autoZero"/>
        <c:auto val="1"/>
        <c:lblAlgn val="ctr"/>
        <c:lblOffset val="100"/>
        <c:noMultiLvlLbl val="0"/>
      </c:cat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200" b="1" dirty="0"/>
              <a:t>Please use this</a:t>
            </a:r>
            <a:r>
              <a:rPr lang="en-US" sz="1200" b="1" baseline="0" dirty="0"/>
              <a:t> box for any additional comments you wish to include in relation to the subjects discussed in the survey</a:t>
            </a:r>
            <a:endParaRPr lang="en-US" sz="1200" b="1"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Series 1</c:v>
                </c:pt>
              </c:strCache>
            </c:strRef>
          </c:tx>
          <c:spPr>
            <a:solidFill>
              <a:srgbClr val="1D9BA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Other</c:v>
                </c:pt>
                <c:pt idx="1">
                  <c:v>Nothing</c:v>
                </c:pt>
                <c:pt idx="2">
                  <c:v>Support for regulation</c:v>
                </c:pt>
                <c:pt idx="3">
                  <c:v>Gender-related issues</c:v>
                </c:pt>
                <c:pt idx="4">
                  <c:v>Representation for all size of firms</c:v>
                </c:pt>
                <c:pt idx="5">
                  <c:v>Evaluation of costs (salary, diploma, membership)</c:v>
                </c:pt>
                <c:pt idx="6">
                  <c:v>Reduction of regulation</c:v>
                </c:pt>
                <c:pt idx="7">
                  <c:v>Regulation - conflict of purpose</c:v>
                </c:pt>
                <c:pt idx="8">
                  <c:v>Scrutiny of the Society</c:v>
                </c:pt>
                <c:pt idx="9">
                  <c:v>Support</c:v>
                </c:pt>
              </c:strCache>
            </c:strRef>
          </c:cat>
          <c:val>
            <c:numRef>
              <c:f>Sheet1!$B$2:$B$11</c:f>
              <c:numCache>
                <c:formatCode>0.0%</c:formatCode>
                <c:ptCount val="10"/>
                <c:pt idx="0">
                  <c:v>0.308</c:v>
                </c:pt>
                <c:pt idx="1">
                  <c:v>5.7000000000000002E-2</c:v>
                </c:pt>
                <c:pt idx="2">
                  <c:v>2.4E-2</c:v>
                </c:pt>
                <c:pt idx="3">
                  <c:v>5.0999999999999997E-2</c:v>
                </c:pt>
                <c:pt idx="4">
                  <c:v>7.0999999999999994E-2</c:v>
                </c:pt>
                <c:pt idx="5">
                  <c:v>0.111</c:v>
                </c:pt>
                <c:pt idx="6">
                  <c:v>0.11600000000000001</c:v>
                </c:pt>
                <c:pt idx="7">
                  <c:v>0.17799999999999999</c:v>
                </c:pt>
                <c:pt idx="8">
                  <c:v>0.245</c:v>
                </c:pt>
                <c:pt idx="9">
                  <c:v>0.25</c:v>
                </c:pt>
              </c:numCache>
            </c:numRef>
          </c:val>
          <c:extLst>
            <c:ext xmlns:c16="http://schemas.microsoft.com/office/drawing/2014/chart" uri="{C3380CC4-5D6E-409C-BE32-E72D297353CC}">
              <c16:uniqueId val="{00000000-15BB-40DC-9DDE-4D2823385DA6}"/>
            </c:ext>
          </c:extLst>
        </c:ser>
        <c:dLbls>
          <c:dLblPos val="outEnd"/>
          <c:showLegendKey val="0"/>
          <c:showVal val="1"/>
          <c:showCatName val="0"/>
          <c:showSerName val="0"/>
          <c:showPercent val="0"/>
          <c:showBubbleSize val="0"/>
        </c:dLbls>
        <c:gapWidth val="182"/>
        <c:axId val="1123768959"/>
        <c:axId val="1123775199"/>
      </c:barChart>
      <c:catAx>
        <c:axId val="112376895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rgbClr val="595959"/>
                </a:solidFill>
                <a:latin typeface="+mn-lt"/>
                <a:ea typeface="+mn-ea"/>
                <a:cs typeface="+mn-cs"/>
              </a:defRPr>
            </a:pPr>
            <a:endParaRPr lang="en-US"/>
          </a:p>
        </c:txPr>
        <c:crossAx val="1123775199"/>
        <c:crosses val="autoZero"/>
        <c:auto val="1"/>
        <c:lblAlgn val="ctr"/>
        <c:lblOffset val="100"/>
        <c:noMultiLvlLbl val="0"/>
      </c:catAx>
      <c:valAx>
        <c:axId val="1123775199"/>
        <c:scaling>
          <c:orientation val="minMax"/>
        </c:scaling>
        <c:delete val="1"/>
        <c:axPos val="b"/>
        <c:numFmt formatCode="0.0%" sourceLinked="1"/>
        <c:majorTickMark val="none"/>
        <c:minorTickMark val="none"/>
        <c:tickLblPos val="nextTo"/>
        <c:crossAx val="112376895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0538735489947432E-2"/>
          <c:y val="9.2035158824929936E-2"/>
          <c:w val="0.9550863084992981"/>
          <c:h val="0.76797521946523939"/>
        </c:manualLayout>
      </c:layout>
      <c:barChart>
        <c:barDir val="col"/>
        <c:grouping val="percentStacked"/>
        <c:varyColors val="0"/>
        <c:ser>
          <c:idx val="0"/>
          <c:order val="0"/>
          <c:tx>
            <c:strRef>
              <c:f>Sheet1!$B$1</c:f>
              <c:strCache>
                <c:ptCount val="1"/>
                <c:pt idx="0">
                  <c:v>High priority</c:v>
                </c:pt>
              </c:strCache>
            </c:strRef>
          </c:tx>
          <c:spPr>
            <a:solidFill>
              <a:schemeClr val="accent5"/>
            </a:solidFill>
            <a:ln>
              <a:noFill/>
            </a:ln>
            <a:effectLst/>
          </c:spPr>
          <c:invertIfNegative val="0"/>
          <c:dPt>
            <c:idx val="1"/>
            <c:invertIfNegative val="0"/>
            <c:bubble3D val="0"/>
            <c:spPr>
              <a:solidFill>
                <a:schemeClr val="accent5"/>
              </a:solidFill>
              <a:ln>
                <a:noFill/>
              </a:ln>
              <a:effectLst/>
            </c:spPr>
            <c:extLst>
              <c:ext xmlns:c16="http://schemas.microsoft.com/office/drawing/2014/chart" uri="{C3380CC4-5D6E-409C-BE32-E72D297353CC}">
                <c16:uniqueId val="{00000013-4113-4E12-9674-0CB94C12903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Regulatory compliance</c:v>
                </c:pt>
                <c:pt idx="1">
                  <c:v>Addressing bullying, harassment and sexual harassment</c:v>
                </c:pt>
                <c:pt idx="2">
                  <c:v>Ensuring the most talented individuals can access the profession regardless of financial circumstances</c:v>
                </c:pt>
                <c:pt idx="3">
                  <c:v>Ensuring the profession is inclusive and reflects Scotland's population</c:v>
                </c:pt>
                <c:pt idx="4">
                  <c:v>Progression within the profession, in particular for women and those from an ethnic minority background</c:v>
                </c:pt>
                <c:pt idx="5">
                  <c:v>Establishing family-friendly working practices</c:v>
                </c:pt>
                <c:pt idx="6">
                  <c:v>Providing resources to support mental health and wellbeing</c:v>
                </c:pt>
                <c:pt idx="7">
                  <c:v>Recovery from the Covid-19 pandemic</c:v>
                </c:pt>
              </c:strCache>
            </c:strRef>
          </c:cat>
          <c:val>
            <c:numRef>
              <c:f>Sheet1!$B$2:$B$9</c:f>
              <c:numCache>
                <c:formatCode>0.0%</c:formatCode>
                <c:ptCount val="8"/>
                <c:pt idx="0">
                  <c:v>0.51400000000000001</c:v>
                </c:pt>
                <c:pt idx="1">
                  <c:v>0.51100000000000001</c:v>
                </c:pt>
                <c:pt idx="2">
                  <c:v>0.501</c:v>
                </c:pt>
                <c:pt idx="3">
                  <c:v>0.36899999999999999</c:v>
                </c:pt>
                <c:pt idx="4">
                  <c:v>0.36099999999999999</c:v>
                </c:pt>
                <c:pt idx="5">
                  <c:v>0.28599999999999998</c:v>
                </c:pt>
                <c:pt idx="6">
                  <c:v>0.28000000000000003</c:v>
                </c:pt>
                <c:pt idx="7">
                  <c:v>0.18</c:v>
                </c:pt>
              </c:numCache>
            </c:numRef>
          </c:val>
          <c:extLst>
            <c:ext xmlns:c16="http://schemas.microsoft.com/office/drawing/2014/chart" uri="{C3380CC4-5D6E-409C-BE32-E72D297353CC}">
              <c16:uniqueId val="{00000000-E217-4A26-A0F0-E7BF88019F6D}"/>
            </c:ext>
          </c:extLst>
        </c:ser>
        <c:ser>
          <c:idx val="1"/>
          <c:order val="1"/>
          <c:tx>
            <c:strRef>
              <c:f>Sheet1!$C$1</c:f>
              <c:strCache>
                <c:ptCount val="1"/>
                <c:pt idx="0">
                  <c:v>Medium priority</c:v>
                </c:pt>
              </c:strCache>
            </c:strRef>
          </c:tx>
          <c:spPr>
            <a:solidFill>
              <a:schemeClr val="accent4">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Regulatory compliance</c:v>
                </c:pt>
                <c:pt idx="1">
                  <c:v>Addressing bullying, harassment and sexual harassment</c:v>
                </c:pt>
                <c:pt idx="2">
                  <c:v>Ensuring the most talented individuals can access the profession regardless of financial circumstances</c:v>
                </c:pt>
                <c:pt idx="3">
                  <c:v>Ensuring the profession is inclusive and reflects Scotland's population</c:v>
                </c:pt>
                <c:pt idx="4">
                  <c:v>Progression within the profession, in particular for women and those from an ethnic minority background</c:v>
                </c:pt>
                <c:pt idx="5">
                  <c:v>Establishing family-friendly working practices</c:v>
                </c:pt>
                <c:pt idx="6">
                  <c:v>Providing resources to support mental health and wellbeing</c:v>
                </c:pt>
                <c:pt idx="7">
                  <c:v>Recovery from the Covid-19 pandemic</c:v>
                </c:pt>
              </c:strCache>
            </c:strRef>
          </c:cat>
          <c:val>
            <c:numRef>
              <c:f>Sheet1!$C$2:$C$9</c:f>
              <c:numCache>
                <c:formatCode>0.0%</c:formatCode>
                <c:ptCount val="8"/>
                <c:pt idx="0">
                  <c:v>0.42199999999999999</c:v>
                </c:pt>
                <c:pt idx="1">
                  <c:v>0.35199999999999998</c:v>
                </c:pt>
                <c:pt idx="2">
                  <c:v>0.4</c:v>
                </c:pt>
                <c:pt idx="3">
                  <c:v>0.41799999999999998</c:v>
                </c:pt>
                <c:pt idx="4">
                  <c:v>0.437</c:v>
                </c:pt>
                <c:pt idx="5">
                  <c:v>0.45300000000000001</c:v>
                </c:pt>
                <c:pt idx="6">
                  <c:v>0.47899999999999998</c:v>
                </c:pt>
                <c:pt idx="7">
                  <c:v>0.47299999999999998</c:v>
                </c:pt>
              </c:numCache>
            </c:numRef>
          </c:val>
          <c:extLst>
            <c:ext xmlns:c16="http://schemas.microsoft.com/office/drawing/2014/chart" uri="{C3380CC4-5D6E-409C-BE32-E72D297353CC}">
              <c16:uniqueId val="{00000000-4113-4E12-9674-0CB94C129037}"/>
            </c:ext>
          </c:extLst>
        </c:ser>
        <c:ser>
          <c:idx val="2"/>
          <c:order val="2"/>
          <c:tx>
            <c:strRef>
              <c:f>Sheet1!$D$1</c:f>
              <c:strCache>
                <c:ptCount val="1"/>
                <c:pt idx="0">
                  <c:v>Low priority</c:v>
                </c:pt>
              </c:strCache>
            </c:strRef>
          </c:tx>
          <c:spPr>
            <a:solidFill>
              <a:srgbClr val="FDE8E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Regulatory compliance</c:v>
                </c:pt>
                <c:pt idx="1">
                  <c:v>Addressing bullying, harassment and sexual harassment</c:v>
                </c:pt>
                <c:pt idx="2">
                  <c:v>Ensuring the most talented individuals can access the profession regardless of financial circumstances</c:v>
                </c:pt>
                <c:pt idx="3">
                  <c:v>Ensuring the profession is inclusive and reflects Scotland's population</c:v>
                </c:pt>
                <c:pt idx="4">
                  <c:v>Progression within the profession, in particular for women and those from an ethnic minority background</c:v>
                </c:pt>
                <c:pt idx="5">
                  <c:v>Establishing family-friendly working practices</c:v>
                </c:pt>
                <c:pt idx="6">
                  <c:v>Providing resources to support mental health and wellbeing</c:v>
                </c:pt>
                <c:pt idx="7">
                  <c:v>Recovery from the Covid-19 pandemic</c:v>
                </c:pt>
              </c:strCache>
            </c:strRef>
          </c:cat>
          <c:val>
            <c:numRef>
              <c:f>Sheet1!$D$2:$D$9</c:f>
              <c:numCache>
                <c:formatCode>0.0%</c:formatCode>
                <c:ptCount val="8"/>
                <c:pt idx="0">
                  <c:v>5.8000000000000003E-2</c:v>
                </c:pt>
                <c:pt idx="1">
                  <c:v>0.13200000000000001</c:v>
                </c:pt>
                <c:pt idx="2">
                  <c:v>9.5000000000000001E-2</c:v>
                </c:pt>
                <c:pt idx="3">
                  <c:v>0.20100000000000001</c:v>
                </c:pt>
                <c:pt idx="4">
                  <c:v>0.182</c:v>
                </c:pt>
                <c:pt idx="5">
                  <c:v>0.25</c:v>
                </c:pt>
                <c:pt idx="6">
                  <c:v>0.23400000000000001</c:v>
                </c:pt>
                <c:pt idx="7">
                  <c:v>0.32100000000000001</c:v>
                </c:pt>
              </c:numCache>
            </c:numRef>
          </c:val>
          <c:extLst>
            <c:ext xmlns:c16="http://schemas.microsoft.com/office/drawing/2014/chart" uri="{C3380CC4-5D6E-409C-BE32-E72D297353CC}">
              <c16:uniqueId val="{00000001-4113-4E12-9674-0CB94C129037}"/>
            </c:ext>
          </c:extLst>
        </c:ser>
        <c:ser>
          <c:idx val="3"/>
          <c:order val="3"/>
          <c:tx>
            <c:strRef>
              <c:f>Sheet1!$E$1</c:f>
              <c:strCache>
                <c:ptCount val="1"/>
                <c:pt idx="0">
                  <c:v>Don't know/prefer not to answer</c:v>
                </c:pt>
              </c:strCache>
            </c:strRef>
          </c:tx>
          <c:spPr>
            <a:solidFill>
              <a:schemeClr val="accent1">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Regulatory compliance</c:v>
                </c:pt>
                <c:pt idx="1">
                  <c:v>Addressing bullying, harassment and sexual harassment</c:v>
                </c:pt>
                <c:pt idx="2">
                  <c:v>Ensuring the most talented individuals can access the profession regardless of financial circumstances</c:v>
                </c:pt>
                <c:pt idx="3">
                  <c:v>Ensuring the profession is inclusive and reflects Scotland's population</c:v>
                </c:pt>
                <c:pt idx="4">
                  <c:v>Progression within the profession, in particular for women and those from an ethnic minority background</c:v>
                </c:pt>
                <c:pt idx="5">
                  <c:v>Establishing family-friendly working practices</c:v>
                </c:pt>
                <c:pt idx="6">
                  <c:v>Providing resources to support mental health and wellbeing</c:v>
                </c:pt>
                <c:pt idx="7">
                  <c:v>Recovery from the Covid-19 pandemic</c:v>
                </c:pt>
              </c:strCache>
            </c:strRef>
          </c:cat>
          <c:val>
            <c:numRef>
              <c:f>Sheet1!$E$2:$E$9</c:f>
              <c:numCache>
                <c:formatCode>0.0%</c:formatCode>
                <c:ptCount val="8"/>
                <c:pt idx="0">
                  <c:v>6.0000000000000001E-3</c:v>
                </c:pt>
                <c:pt idx="1">
                  <c:v>6.0000000000000001E-3</c:v>
                </c:pt>
                <c:pt idx="2">
                  <c:v>4.0000000000000001E-3</c:v>
                </c:pt>
                <c:pt idx="3">
                  <c:v>1.2999999999999999E-2</c:v>
                </c:pt>
                <c:pt idx="4">
                  <c:v>2.1000000000000001E-2</c:v>
                </c:pt>
                <c:pt idx="5">
                  <c:v>1.0999999999999999E-2</c:v>
                </c:pt>
                <c:pt idx="6">
                  <c:v>6.0000000000000001E-3</c:v>
                </c:pt>
                <c:pt idx="7">
                  <c:v>2.5000000000000001E-2</c:v>
                </c:pt>
              </c:numCache>
            </c:numRef>
          </c:val>
          <c:extLst>
            <c:ext xmlns:c16="http://schemas.microsoft.com/office/drawing/2014/chart" uri="{C3380CC4-5D6E-409C-BE32-E72D297353CC}">
              <c16:uniqueId val="{00000002-4113-4E12-9674-0CB94C129037}"/>
            </c:ext>
          </c:extLst>
        </c:ser>
        <c:dLbls>
          <c:showLegendKey val="0"/>
          <c:showVal val="0"/>
          <c:showCatName val="0"/>
          <c:showSerName val="0"/>
          <c:showPercent val="0"/>
          <c:showBubbleSize val="0"/>
        </c:dLbls>
        <c:gapWidth val="80"/>
        <c:overlap val="100"/>
        <c:axId val="434422152"/>
        <c:axId val="509310912"/>
      </c:barChart>
      <c:catAx>
        <c:axId val="434422152"/>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509310912"/>
        <c:crosses val="autoZero"/>
        <c:auto val="1"/>
        <c:lblAlgn val="ctr"/>
        <c:lblOffset val="100"/>
        <c:noMultiLvlLbl val="0"/>
      </c:catAx>
      <c:valAx>
        <c:axId val="509310912"/>
        <c:scaling>
          <c:orientation val="minMax"/>
        </c:scaling>
        <c:delete val="1"/>
        <c:axPos val="l"/>
        <c:numFmt formatCode="0%" sourceLinked="1"/>
        <c:majorTickMark val="out"/>
        <c:minorTickMark val="none"/>
        <c:tickLblPos val="nextTo"/>
        <c:crossAx val="434422152"/>
        <c:crosses val="max"/>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86643278012111979"/>
          <c:y val="0.4186534445347207"/>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1.0538735489947432E-2"/>
          <c:y val="9.2035158824929936E-2"/>
          <c:w val="0.9550863084992981"/>
          <c:h val="0.90567902383113519"/>
        </c:manualLayout>
      </c:layout>
      <c:lineChart>
        <c:grouping val="standard"/>
        <c:varyColors val="0"/>
        <c:ser>
          <c:idx val="0"/>
          <c:order val="0"/>
          <c:tx>
            <c:strRef>
              <c:f>Sheet1!$B$1</c:f>
              <c:strCache>
                <c:ptCount val="1"/>
                <c:pt idx="0">
                  <c:v>High Priority Change vs 2022</c:v>
                </c:pt>
              </c:strCache>
            </c:strRef>
          </c:tx>
          <c:spPr>
            <a:ln w="28575" cap="rnd">
              <a:solidFill>
                <a:srgbClr val="117EA7"/>
              </a:solidFill>
              <a:round/>
            </a:ln>
            <a:effectLst/>
          </c:spPr>
          <c:marker>
            <c:symbol val="none"/>
          </c:marker>
          <c:dPt>
            <c:idx val="1"/>
            <c:marker>
              <c:symbol val="none"/>
            </c:marker>
            <c:bubble3D val="0"/>
            <c:spPr>
              <a:ln w="28575" cap="rnd">
                <a:solidFill>
                  <a:srgbClr val="117EA7"/>
                </a:solidFill>
                <a:round/>
              </a:ln>
              <a:effectLst/>
            </c:spPr>
            <c:extLst>
              <c:ext xmlns:c16="http://schemas.microsoft.com/office/drawing/2014/chart" uri="{C3380CC4-5D6E-409C-BE32-E72D297353CC}">
                <c16:uniqueId val="{00000001-8820-4D49-808E-2F27274B5A4C}"/>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Regulatory compliance</c:v>
                </c:pt>
                <c:pt idx="1">
                  <c:v>Addressing bullying, harassment and sexual harassment</c:v>
                </c:pt>
                <c:pt idx="2">
                  <c:v>Ensuring the most talented individuals can access the profession regardless of financial circumstances</c:v>
                </c:pt>
                <c:pt idx="3">
                  <c:v>Ensuring the profession is inclusive and reflects Scotland's population</c:v>
                </c:pt>
                <c:pt idx="4">
                  <c:v>Progression within the profession, in particular for women and those from an ethnic minority background</c:v>
                </c:pt>
                <c:pt idx="5">
                  <c:v>Establishing family-friendly working practices</c:v>
                </c:pt>
                <c:pt idx="6">
                  <c:v>Providing resources to support mental health and wellbeing</c:v>
                </c:pt>
                <c:pt idx="7">
                  <c:v>Recovery from the Covid-19 pandemic</c:v>
                </c:pt>
              </c:strCache>
            </c:strRef>
          </c:cat>
          <c:val>
            <c:numRef>
              <c:f>Sheet1!$B$2:$B$9</c:f>
              <c:numCache>
                <c:formatCode>0.0%</c:formatCode>
                <c:ptCount val="8"/>
                <c:pt idx="0">
                  <c:v>-0.126</c:v>
                </c:pt>
                <c:pt idx="1">
                  <c:v>-4.9000000000000044E-2</c:v>
                </c:pt>
                <c:pt idx="2">
                  <c:v>-9.8999999999999977E-2</c:v>
                </c:pt>
                <c:pt idx="3">
                  <c:v>-0.11099999999999999</c:v>
                </c:pt>
                <c:pt idx="4">
                  <c:v>-0.10899999999999999</c:v>
                </c:pt>
                <c:pt idx="5">
                  <c:v>-0.13400000000000001</c:v>
                </c:pt>
                <c:pt idx="6">
                  <c:v>-0.12999999999999995</c:v>
                </c:pt>
                <c:pt idx="7">
                  <c:v>-0.28000000000000003</c:v>
                </c:pt>
              </c:numCache>
            </c:numRef>
          </c:val>
          <c:smooth val="0"/>
          <c:extLst>
            <c:ext xmlns:c16="http://schemas.microsoft.com/office/drawing/2014/chart" uri="{C3380CC4-5D6E-409C-BE32-E72D297353CC}">
              <c16:uniqueId val="{00000002-8820-4D49-808E-2F27274B5A4C}"/>
            </c:ext>
          </c:extLst>
        </c:ser>
        <c:dLbls>
          <c:showLegendKey val="0"/>
          <c:showVal val="0"/>
          <c:showCatName val="0"/>
          <c:showSerName val="0"/>
          <c:showPercent val="0"/>
          <c:showBubbleSize val="0"/>
        </c:dLbls>
        <c:smooth val="0"/>
        <c:axId val="434422152"/>
        <c:axId val="509310912"/>
      </c:lineChart>
      <c:catAx>
        <c:axId val="434422152"/>
        <c:scaling>
          <c:orientation val="maxMin"/>
        </c:scaling>
        <c:delete val="1"/>
        <c:axPos val="b"/>
        <c:numFmt formatCode="General" sourceLinked="1"/>
        <c:majorTickMark val="none"/>
        <c:minorTickMark val="none"/>
        <c:tickLblPos val="nextTo"/>
        <c:crossAx val="509310912"/>
        <c:crosses val="autoZero"/>
        <c:auto val="1"/>
        <c:lblAlgn val="ctr"/>
        <c:lblOffset val="100"/>
        <c:noMultiLvlLbl val="0"/>
      </c:catAx>
      <c:valAx>
        <c:axId val="509310912"/>
        <c:scaling>
          <c:orientation val="minMax"/>
        </c:scaling>
        <c:delete val="1"/>
        <c:axPos val="l"/>
        <c:numFmt formatCode="0.0%" sourceLinked="1"/>
        <c:majorTickMark val="out"/>
        <c:minorTickMark val="none"/>
        <c:tickLblPos val="nextTo"/>
        <c:crossAx val="434422152"/>
        <c:crosses val="max"/>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0538735489947432E-2"/>
          <c:y val="9.2035158824929936E-2"/>
          <c:w val="0.9550863084992981"/>
          <c:h val="0.72543901487439721"/>
        </c:manualLayout>
      </c:layout>
      <c:barChart>
        <c:barDir val="col"/>
        <c:grouping val="percentStacked"/>
        <c:varyColors val="0"/>
        <c:ser>
          <c:idx val="0"/>
          <c:order val="0"/>
          <c:tx>
            <c:strRef>
              <c:f>Sheet1!$B$1</c:f>
              <c:strCache>
                <c:ptCount val="1"/>
                <c:pt idx="0">
                  <c:v>Strongly agree</c:v>
                </c:pt>
              </c:strCache>
            </c:strRef>
          </c:tx>
          <c:spPr>
            <a:solidFill>
              <a:schemeClr val="accent5"/>
            </a:solidFill>
            <a:ln>
              <a:noFill/>
            </a:ln>
            <a:effectLst/>
          </c:spPr>
          <c:invertIfNegative val="0"/>
          <c:dPt>
            <c:idx val="1"/>
            <c:invertIfNegative val="0"/>
            <c:bubble3D val="0"/>
            <c:spPr>
              <a:solidFill>
                <a:schemeClr val="accent5"/>
              </a:solidFill>
              <a:ln>
                <a:noFill/>
              </a:ln>
              <a:effectLst/>
            </c:spPr>
            <c:extLst>
              <c:ext xmlns:c16="http://schemas.microsoft.com/office/drawing/2014/chart" uri="{C3380CC4-5D6E-409C-BE32-E72D297353CC}">
                <c16:uniqueId val="{00000013-4113-4E12-9674-0CB94C12903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The Society should continue to be responsible for representation, support and regulation of solicitors in Scotland</c:v>
                </c:pt>
                <c:pt idx="1">
                  <c:v>The Society is an effective regulator of the solicitor profession</c:v>
                </c:pt>
                <c:pt idx="2">
                  <c:v>The Society is helpful and approachable</c:v>
                </c:pt>
                <c:pt idx="3">
                  <c:v>The Society is effective at supporting the legal profession</c:v>
                </c:pt>
                <c:pt idx="4">
                  <c:v>The Society is effective at representing the legal profession</c:v>
                </c:pt>
                <c:pt idx="5">
                  <c:v>I benefit from the work of the Society</c:v>
                </c:pt>
                <c:pt idx="6">
                  <c:v>The Society's education and training standards are flexibly applied and promote equal access</c:v>
                </c:pt>
                <c:pt idx="7">
                  <c:v>The Society is focused on the issues that affect me as a solicitor</c:v>
                </c:pt>
              </c:strCache>
            </c:strRef>
          </c:cat>
          <c:val>
            <c:numRef>
              <c:f>Sheet1!$B$2:$B$9</c:f>
              <c:numCache>
                <c:formatCode>0.0%</c:formatCode>
                <c:ptCount val="8"/>
                <c:pt idx="0">
                  <c:v>0.41599999999999998</c:v>
                </c:pt>
                <c:pt idx="1">
                  <c:v>0.17799999999999999</c:v>
                </c:pt>
                <c:pt idx="2">
                  <c:v>0.16500000000000001</c:v>
                </c:pt>
                <c:pt idx="3">
                  <c:v>0.108</c:v>
                </c:pt>
                <c:pt idx="4">
                  <c:v>0.111</c:v>
                </c:pt>
                <c:pt idx="5">
                  <c:v>6.7000000000000004E-2</c:v>
                </c:pt>
                <c:pt idx="6">
                  <c:v>8.5000000000000006E-2</c:v>
                </c:pt>
                <c:pt idx="7">
                  <c:v>3.4000000000000002E-2</c:v>
                </c:pt>
              </c:numCache>
            </c:numRef>
          </c:val>
          <c:extLst>
            <c:ext xmlns:c16="http://schemas.microsoft.com/office/drawing/2014/chart" uri="{C3380CC4-5D6E-409C-BE32-E72D297353CC}">
              <c16:uniqueId val="{00000000-E217-4A26-A0F0-E7BF88019F6D}"/>
            </c:ext>
          </c:extLst>
        </c:ser>
        <c:ser>
          <c:idx val="1"/>
          <c:order val="1"/>
          <c:tx>
            <c:strRef>
              <c:f>Sheet1!$C$1</c:f>
              <c:strCache>
                <c:ptCount val="1"/>
                <c:pt idx="0">
                  <c:v>Tend to agree</c:v>
                </c:pt>
              </c:strCache>
            </c:strRef>
          </c:tx>
          <c:spPr>
            <a:solidFill>
              <a:schemeClr val="accent4">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The Society should continue to be responsible for representation, support and regulation of solicitors in Scotland</c:v>
                </c:pt>
                <c:pt idx="1">
                  <c:v>The Society is an effective regulator of the solicitor profession</c:v>
                </c:pt>
                <c:pt idx="2">
                  <c:v>The Society is helpful and approachable</c:v>
                </c:pt>
                <c:pt idx="3">
                  <c:v>The Society is effective at supporting the legal profession</c:v>
                </c:pt>
                <c:pt idx="4">
                  <c:v>The Society is effective at representing the legal profession</c:v>
                </c:pt>
                <c:pt idx="5">
                  <c:v>I benefit from the work of the Society</c:v>
                </c:pt>
                <c:pt idx="6">
                  <c:v>The Society's education and training standards are flexibly applied and promote equal access</c:v>
                </c:pt>
                <c:pt idx="7">
                  <c:v>The Society is focused on the issues that affect me as a solicitor</c:v>
                </c:pt>
              </c:strCache>
            </c:strRef>
          </c:cat>
          <c:val>
            <c:numRef>
              <c:f>Sheet1!$C$2:$C$9</c:f>
              <c:numCache>
                <c:formatCode>0.0%</c:formatCode>
                <c:ptCount val="8"/>
                <c:pt idx="0">
                  <c:v>0.435</c:v>
                </c:pt>
                <c:pt idx="1">
                  <c:v>0.57599999999999996</c:v>
                </c:pt>
                <c:pt idx="2">
                  <c:v>0.57499999999999996</c:v>
                </c:pt>
                <c:pt idx="3">
                  <c:v>0.57499999999999996</c:v>
                </c:pt>
                <c:pt idx="4">
                  <c:v>0.56399999999999995</c:v>
                </c:pt>
                <c:pt idx="5">
                  <c:v>0.54300000000000004</c:v>
                </c:pt>
                <c:pt idx="6">
                  <c:v>0.48399999999999999</c:v>
                </c:pt>
                <c:pt idx="7">
                  <c:v>0.498</c:v>
                </c:pt>
              </c:numCache>
            </c:numRef>
          </c:val>
          <c:extLst>
            <c:ext xmlns:c16="http://schemas.microsoft.com/office/drawing/2014/chart" uri="{C3380CC4-5D6E-409C-BE32-E72D297353CC}">
              <c16:uniqueId val="{00000000-4113-4E12-9674-0CB94C129037}"/>
            </c:ext>
          </c:extLst>
        </c:ser>
        <c:ser>
          <c:idx val="2"/>
          <c:order val="2"/>
          <c:tx>
            <c:strRef>
              <c:f>Sheet1!$D$1</c:f>
              <c:strCache>
                <c:ptCount val="1"/>
                <c:pt idx="0">
                  <c:v>Tend to disagree</c:v>
                </c:pt>
              </c:strCache>
            </c:strRef>
          </c:tx>
          <c:spPr>
            <a:solidFill>
              <a:srgbClr val="FDE8E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The Society should continue to be responsible for representation, support and regulation of solicitors in Scotland</c:v>
                </c:pt>
                <c:pt idx="1">
                  <c:v>The Society is an effective regulator of the solicitor profession</c:v>
                </c:pt>
                <c:pt idx="2">
                  <c:v>The Society is helpful and approachable</c:v>
                </c:pt>
                <c:pt idx="3">
                  <c:v>The Society is effective at supporting the legal profession</c:v>
                </c:pt>
                <c:pt idx="4">
                  <c:v>The Society is effective at representing the legal profession</c:v>
                </c:pt>
                <c:pt idx="5">
                  <c:v>I benefit from the work of the Society</c:v>
                </c:pt>
                <c:pt idx="6">
                  <c:v>The Society's education and training standards are flexibly applied and promote equal access</c:v>
                </c:pt>
                <c:pt idx="7">
                  <c:v>The Society is focused on the issues that affect me as a solicitor</c:v>
                </c:pt>
              </c:strCache>
            </c:strRef>
          </c:cat>
          <c:val>
            <c:numRef>
              <c:f>Sheet1!$D$2:$D$9</c:f>
              <c:numCache>
                <c:formatCode>0.0%</c:formatCode>
                <c:ptCount val="8"/>
                <c:pt idx="0">
                  <c:v>5.8000000000000003E-2</c:v>
                </c:pt>
                <c:pt idx="1">
                  <c:v>0.108</c:v>
                </c:pt>
                <c:pt idx="2">
                  <c:v>0.122</c:v>
                </c:pt>
                <c:pt idx="3">
                  <c:v>0.17199999999999999</c:v>
                </c:pt>
                <c:pt idx="4">
                  <c:v>0.16400000000000001</c:v>
                </c:pt>
                <c:pt idx="5">
                  <c:v>0.218</c:v>
                </c:pt>
                <c:pt idx="6">
                  <c:v>0.11</c:v>
                </c:pt>
                <c:pt idx="7">
                  <c:v>0.28699999999999998</c:v>
                </c:pt>
              </c:numCache>
            </c:numRef>
          </c:val>
          <c:extLst>
            <c:ext xmlns:c16="http://schemas.microsoft.com/office/drawing/2014/chart" uri="{C3380CC4-5D6E-409C-BE32-E72D297353CC}">
              <c16:uniqueId val="{00000001-4113-4E12-9674-0CB94C129037}"/>
            </c:ext>
          </c:extLst>
        </c:ser>
        <c:ser>
          <c:idx val="3"/>
          <c:order val="3"/>
          <c:tx>
            <c:strRef>
              <c:f>Sheet1!$E$1</c:f>
              <c:strCache>
                <c:ptCount val="1"/>
                <c:pt idx="0">
                  <c:v>Strongly disagree</c:v>
                </c:pt>
              </c:strCache>
            </c:strRef>
          </c:tx>
          <c:spPr>
            <a:solidFill>
              <a:srgbClr val="F6938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The Society should continue to be responsible for representation, support and regulation of solicitors in Scotland</c:v>
                </c:pt>
                <c:pt idx="1">
                  <c:v>The Society is an effective regulator of the solicitor profession</c:v>
                </c:pt>
                <c:pt idx="2">
                  <c:v>The Society is helpful and approachable</c:v>
                </c:pt>
                <c:pt idx="3">
                  <c:v>The Society is effective at supporting the legal profession</c:v>
                </c:pt>
                <c:pt idx="4">
                  <c:v>The Society is effective at representing the legal profession</c:v>
                </c:pt>
                <c:pt idx="5">
                  <c:v>I benefit from the work of the Society</c:v>
                </c:pt>
                <c:pt idx="6">
                  <c:v>The Society's education and training standards are flexibly applied and promote equal access</c:v>
                </c:pt>
                <c:pt idx="7">
                  <c:v>The Society is focused on the issues that affect me as a solicitor</c:v>
                </c:pt>
              </c:strCache>
            </c:strRef>
          </c:cat>
          <c:val>
            <c:numRef>
              <c:f>Sheet1!$E$2:$E$9</c:f>
              <c:numCache>
                <c:formatCode>0.0%</c:formatCode>
                <c:ptCount val="8"/>
                <c:pt idx="0">
                  <c:v>3.5000000000000003E-2</c:v>
                </c:pt>
                <c:pt idx="1">
                  <c:v>3.5000000000000003E-2</c:v>
                </c:pt>
                <c:pt idx="2">
                  <c:v>3.5000000000000003E-2</c:v>
                </c:pt>
                <c:pt idx="3">
                  <c:v>5.7000000000000002E-2</c:v>
                </c:pt>
                <c:pt idx="4">
                  <c:v>6.6000000000000003E-2</c:v>
                </c:pt>
                <c:pt idx="5">
                  <c:v>7.1999999999999995E-2</c:v>
                </c:pt>
                <c:pt idx="6">
                  <c:v>0.03</c:v>
                </c:pt>
                <c:pt idx="7">
                  <c:v>8.8999999999999996E-2</c:v>
                </c:pt>
              </c:numCache>
            </c:numRef>
          </c:val>
          <c:extLst>
            <c:ext xmlns:c16="http://schemas.microsoft.com/office/drawing/2014/chart" uri="{C3380CC4-5D6E-409C-BE32-E72D297353CC}">
              <c16:uniqueId val="{00000002-4113-4E12-9674-0CB94C129037}"/>
            </c:ext>
          </c:extLst>
        </c:ser>
        <c:ser>
          <c:idx val="4"/>
          <c:order val="4"/>
          <c:tx>
            <c:strRef>
              <c:f>Sheet1!$F$1</c:f>
              <c:strCache>
                <c:ptCount val="1"/>
                <c:pt idx="0">
                  <c:v>Don't know/prefer not to answer</c:v>
                </c:pt>
              </c:strCache>
            </c:strRef>
          </c:tx>
          <c:spPr>
            <a:solidFill>
              <a:schemeClr val="bg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The Society should continue to be responsible for representation, support and regulation of solicitors in Scotland</c:v>
                </c:pt>
                <c:pt idx="1">
                  <c:v>The Society is an effective regulator of the solicitor profession</c:v>
                </c:pt>
                <c:pt idx="2">
                  <c:v>The Society is helpful and approachable</c:v>
                </c:pt>
                <c:pt idx="3">
                  <c:v>The Society is effective at supporting the legal profession</c:v>
                </c:pt>
                <c:pt idx="4">
                  <c:v>The Society is effective at representing the legal profession</c:v>
                </c:pt>
                <c:pt idx="5">
                  <c:v>I benefit from the work of the Society</c:v>
                </c:pt>
                <c:pt idx="6">
                  <c:v>The Society's education and training standards are flexibly applied and promote equal access</c:v>
                </c:pt>
                <c:pt idx="7">
                  <c:v>The Society is focused on the issues that affect me as a solicitor</c:v>
                </c:pt>
              </c:strCache>
            </c:strRef>
          </c:cat>
          <c:val>
            <c:numRef>
              <c:f>Sheet1!$F$2:$F$9</c:f>
              <c:numCache>
                <c:formatCode>0%</c:formatCode>
                <c:ptCount val="8"/>
                <c:pt idx="0">
                  <c:v>5.6000000000000001E-2</c:v>
                </c:pt>
                <c:pt idx="1">
                  <c:v>0.10199999999999999</c:v>
                </c:pt>
                <c:pt idx="2">
                  <c:v>0.10299999999999999</c:v>
                </c:pt>
                <c:pt idx="3">
                  <c:v>8.7999999999999995E-2</c:v>
                </c:pt>
                <c:pt idx="4">
                  <c:v>9.5000000000000001E-2</c:v>
                </c:pt>
                <c:pt idx="5">
                  <c:v>0.1</c:v>
                </c:pt>
                <c:pt idx="6">
                  <c:v>0.29099999999999998</c:v>
                </c:pt>
                <c:pt idx="7">
                  <c:v>9.2999999999999999E-2</c:v>
                </c:pt>
              </c:numCache>
            </c:numRef>
          </c:val>
          <c:extLst>
            <c:ext xmlns:c16="http://schemas.microsoft.com/office/drawing/2014/chart" uri="{C3380CC4-5D6E-409C-BE32-E72D297353CC}">
              <c16:uniqueId val="{00000002-4CB5-403C-B51C-ECBB063983A4}"/>
            </c:ext>
          </c:extLst>
        </c:ser>
        <c:dLbls>
          <c:showLegendKey val="0"/>
          <c:showVal val="0"/>
          <c:showCatName val="0"/>
          <c:showSerName val="0"/>
          <c:showPercent val="0"/>
          <c:showBubbleSize val="0"/>
        </c:dLbls>
        <c:gapWidth val="80"/>
        <c:overlap val="100"/>
        <c:axId val="434422152"/>
        <c:axId val="509310912"/>
      </c:barChart>
      <c:catAx>
        <c:axId val="434422152"/>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509310912"/>
        <c:crosses val="autoZero"/>
        <c:auto val="1"/>
        <c:lblAlgn val="ctr"/>
        <c:lblOffset val="100"/>
        <c:noMultiLvlLbl val="0"/>
      </c:catAx>
      <c:valAx>
        <c:axId val="509310912"/>
        <c:scaling>
          <c:orientation val="minMax"/>
        </c:scaling>
        <c:delete val="1"/>
        <c:axPos val="l"/>
        <c:numFmt formatCode="0%" sourceLinked="1"/>
        <c:majorTickMark val="out"/>
        <c:minorTickMark val="none"/>
        <c:tickLblPos val="nextTo"/>
        <c:crossAx val="434422152"/>
        <c:crosses val="max"/>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85797543908250484"/>
          <c:y val="0"/>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1.1595880276015647E-2"/>
          <c:y val="0.4121816711621657"/>
          <c:w val="0.9550863084992981"/>
          <c:h val="0.58553212035656321"/>
        </c:manualLayout>
      </c:layout>
      <c:lineChart>
        <c:grouping val="standard"/>
        <c:varyColors val="0"/>
        <c:ser>
          <c:idx val="0"/>
          <c:order val="0"/>
          <c:tx>
            <c:strRef>
              <c:f>Sheet1!$B$1</c:f>
              <c:strCache>
                <c:ptCount val="1"/>
                <c:pt idx="0">
                  <c:v>% Agreeing Change vs 2022</c:v>
                </c:pt>
              </c:strCache>
            </c:strRef>
          </c:tx>
          <c:spPr>
            <a:ln w="28575" cap="rnd">
              <a:solidFill>
                <a:srgbClr val="117EA7"/>
              </a:solidFill>
              <a:round/>
            </a:ln>
            <a:effectLst/>
          </c:spPr>
          <c:marker>
            <c:symbol val="none"/>
          </c:marker>
          <c:dPt>
            <c:idx val="1"/>
            <c:marker>
              <c:symbol val="none"/>
            </c:marker>
            <c:bubble3D val="0"/>
            <c:spPr>
              <a:ln w="28575" cap="rnd">
                <a:solidFill>
                  <a:srgbClr val="117EA7"/>
                </a:solidFill>
                <a:round/>
              </a:ln>
              <a:effectLst/>
            </c:spPr>
            <c:extLst>
              <c:ext xmlns:c16="http://schemas.microsoft.com/office/drawing/2014/chart" uri="{C3380CC4-5D6E-409C-BE32-E72D297353CC}">
                <c16:uniqueId val="{00000001-8820-4D49-808E-2F27274B5A4C}"/>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The Society should continue to be responsible for representation, support and regulation of solicitors in Scotland</c:v>
                </c:pt>
                <c:pt idx="1">
                  <c:v>The Society is an effective regulator of the solicitor profession</c:v>
                </c:pt>
                <c:pt idx="2">
                  <c:v>The Society is helpful and approachable</c:v>
                </c:pt>
                <c:pt idx="3">
                  <c:v>The Society is effective at supporting the legal profession</c:v>
                </c:pt>
                <c:pt idx="4">
                  <c:v>The Society is effective at representing the legal profession</c:v>
                </c:pt>
                <c:pt idx="5">
                  <c:v>I benefit from the work of the Society</c:v>
                </c:pt>
                <c:pt idx="6">
                  <c:v>The Society's education and training standards are flexibly applied and promote equal access</c:v>
                </c:pt>
                <c:pt idx="7">
                  <c:v>The Society is focused on the issues that affect me as a solicitor</c:v>
                </c:pt>
              </c:strCache>
            </c:strRef>
          </c:cat>
          <c:val>
            <c:numRef>
              <c:f>Sheet1!$B$2:$B$9</c:f>
              <c:numCache>
                <c:formatCode>0%</c:formatCode>
                <c:ptCount val="8"/>
                <c:pt idx="0">
                  <c:v>-3.2845126835781113E-2</c:v>
                </c:pt>
                <c:pt idx="1">
                  <c:v>-7.7775700934579417E-2</c:v>
                </c:pt>
                <c:pt idx="2">
                  <c:v>-4.104138851802408E-2</c:v>
                </c:pt>
                <c:pt idx="3">
                  <c:v>-5.9323097463284458E-2</c:v>
                </c:pt>
                <c:pt idx="4">
                  <c:v>-7.5333778371161619E-2</c:v>
                </c:pt>
                <c:pt idx="6">
                  <c:v>-0.14261548731642193</c:v>
                </c:pt>
                <c:pt idx="7">
                  <c:v>-8.2152202937249674E-2</c:v>
                </c:pt>
              </c:numCache>
            </c:numRef>
          </c:val>
          <c:smooth val="0"/>
          <c:extLst>
            <c:ext xmlns:c16="http://schemas.microsoft.com/office/drawing/2014/chart" uri="{C3380CC4-5D6E-409C-BE32-E72D297353CC}">
              <c16:uniqueId val="{00000002-8820-4D49-808E-2F27274B5A4C}"/>
            </c:ext>
          </c:extLst>
        </c:ser>
        <c:dLbls>
          <c:showLegendKey val="0"/>
          <c:showVal val="0"/>
          <c:showCatName val="0"/>
          <c:showSerName val="0"/>
          <c:showPercent val="0"/>
          <c:showBubbleSize val="0"/>
        </c:dLbls>
        <c:smooth val="0"/>
        <c:axId val="434422152"/>
        <c:axId val="509310912"/>
      </c:lineChart>
      <c:catAx>
        <c:axId val="434422152"/>
        <c:scaling>
          <c:orientation val="maxMin"/>
        </c:scaling>
        <c:delete val="1"/>
        <c:axPos val="b"/>
        <c:numFmt formatCode="General" sourceLinked="1"/>
        <c:majorTickMark val="none"/>
        <c:minorTickMark val="none"/>
        <c:tickLblPos val="nextTo"/>
        <c:crossAx val="509310912"/>
        <c:crosses val="autoZero"/>
        <c:auto val="1"/>
        <c:lblAlgn val="ctr"/>
        <c:lblOffset val="100"/>
        <c:noMultiLvlLbl val="0"/>
      </c:catAx>
      <c:valAx>
        <c:axId val="509310912"/>
        <c:scaling>
          <c:orientation val="minMax"/>
        </c:scaling>
        <c:delete val="1"/>
        <c:axPos val="l"/>
        <c:numFmt formatCode="0%" sourceLinked="1"/>
        <c:majorTickMark val="out"/>
        <c:minorTickMark val="none"/>
        <c:tickLblPos val="nextTo"/>
        <c:crossAx val="434422152"/>
        <c:crosses val="max"/>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0538735489947432E-2"/>
          <c:y val="9.2035158824929936E-2"/>
          <c:w val="0.9550863084992981"/>
          <c:h val="0.72543901487439721"/>
        </c:manualLayout>
      </c:layout>
      <c:barChart>
        <c:barDir val="col"/>
        <c:grouping val="percentStacked"/>
        <c:varyColors val="0"/>
        <c:ser>
          <c:idx val="0"/>
          <c:order val="0"/>
          <c:tx>
            <c:strRef>
              <c:f>Sheet1!$B$1</c:f>
              <c:strCache>
                <c:ptCount val="1"/>
                <c:pt idx="0">
                  <c:v>Very favourable</c:v>
                </c:pt>
              </c:strCache>
            </c:strRef>
          </c:tx>
          <c:spPr>
            <a:solidFill>
              <a:schemeClr val="accent5"/>
            </a:solidFill>
            <a:ln>
              <a:noFill/>
            </a:ln>
            <a:effectLst/>
          </c:spPr>
          <c:invertIfNegative val="0"/>
          <c:dPt>
            <c:idx val="1"/>
            <c:invertIfNegative val="0"/>
            <c:bubble3D val="0"/>
            <c:spPr>
              <a:solidFill>
                <a:schemeClr val="accent5"/>
              </a:solidFill>
              <a:ln>
                <a:noFill/>
              </a:ln>
              <a:effectLst/>
            </c:spPr>
            <c:extLst>
              <c:ext xmlns:c16="http://schemas.microsoft.com/office/drawing/2014/chart" uri="{C3380CC4-5D6E-409C-BE32-E72D297353CC}">
                <c16:uniqueId val="{00000013-4113-4E12-9674-0CB94C12903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2018</c:v>
                </c:pt>
                <c:pt idx="1">
                  <c:v>2019</c:v>
                </c:pt>
                <c:pt idx="2">
                  <c:v>2022</c:v>
                </c:pt>
                <c:pt idx="3">
                  <c:v>2023</c:v>
                </c:pt>
              </c:numCache>
            </c:numRef>
          </c:cat>
          <c:val>
            <c:numRef>
              <c:f>Sheet1!$B$2:$B$5</c:f>
              <c:numCache>
                <c:formatCode>0%</c:formatCode>
                <c:ptCount val="4"/>
                <c:pt idx="0">
                  <c:v>0.17</c:v>
                </c:pt>
                <c:pt idx="1">
                  <c:v>0.18</c:v>
                </c:pt>
                <c:pt idx="2">
                  <c:v>0.13</c:v>
                </c:pt>
                <c:pt idx="3" formatCode="0.0%">
                  <c:v>6.7000000000000004E-2</c:v>
                </c:pt>
              </c:numCache>
            </c:numRef>
          </c:val>
          <c:extLst>
            <c:ext xmlns:c16="http://schemas.microsoft.com/office/drawing/2014/chart" uri="{C3380CC4-5D6E-409C-BE32-E72D297353CC}">
              <c16:uniqueId val="{00000000-E217-4A26-A0F0-E7BF88019F6D}"/>
            </c:ext>
          </c:extLst>
        </c:ser>
        <c:ser>
          <c:idx val="1"/>
          <c:order val="1"/>
          <c:tx>
            <c:strRef>
              <c:f>Sheet1!$C$1</c:f>
              <c:strCache>
                <c:ptCount val="1"/>
                <c:pt idx="0">
                  <c:v>Fairly favourable</c:v>
                </c:pt>
              </c:strCache>
            </c:strRef>
          </c:tx>
          <c:spPr>
            <a:solidFill>
              <a:schemeClr val="accent4">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2018</c:v>
                </c:pt>
                <c:pt idx="1">
                  <c:v>2019</c:v>
                </c:pt>
                <c:pt idx="2">
                  <c:v>2022</c:v>
                </c:pt>
                <c:pt idx="3">
                  <c:v>2023</c:v>
                </c:pt>
              </c:numCache>
            </c:numRef>
          </c:cat>
          <c:val>
            <c:numRef>
              <c:f>Sheet1!$C$2:$C$5</c:f>
              <c:numCache>
                <c:formatCode>0%</c:formatCode>
                <c:ptCount val="4"/>
                <c:pt idx="0">
                  <c:v>0.7</c:v>
                </c:pt>
                <c:pt idx="1">
                  <c:v>0.72</c:v>
                </c:pt>
                <c:pt idx="2">
                  <c:v>0.57999999999999996</c:v>
                </c:pt>
                <c:pt idx="3" formatCode="0.0%">
                  <c:v>0.439</c:v>
                </c:pt>
              </c:numCache>
            </c:numRef>
          </c:val>
          <c:extLst>
            <c:ext xmlns:c16="http://schemas.microsoft.com/office/drawing/2014/chart" uri="{C3380CC4-5D6E-409C-BE32-E72D297353CC}">
              <c16:uniqueId val="{00000000-4113-4E12-9674-0CB94C129037}"/>
            </c:ext>
          </c:extLst>
        </c:ser>
        <c:ser>
          <c:idx val="2"/>
          <c:order val="2"/>
          <c:tx>
            <c:strRef>
              <c:f>Sheet1!$D$1</c:f>
              <c:strCache>
                <c:ptCount val="1"/>
                <c:pt idx="0">
                  <c:v>Neither favourable nor unfavourable</c:v>
                </c:pt>
              </c:strCache>
            </c:strRef>
          </c:tx>
          <c:spPr>
            <a:solidFill>
              <a:schemeClr val="accent1">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2018</c:v>
                </c:pt>
                <c:pt idx="1">
                  <c:v>2019</c:v>
                </c:pt>
                <c:pt idx="2">
                  <c:v>2022</c:v>
                </c:pt>
                <c:pt idx="3">
                  <c:v>2023</c:v>
                </c:pt>
              </c:numCache>
            </c:numRef>
          </c:cat>
          <c:val>
            <c:numRef>
              <c:f>Sheet1!$D$2:$D$5</c:f>
              <c:numCache>
                <c:formatCode>0%</c:formatCode>
                <c:ptCount val="4"/>
                <c:pt idx="0">
                  <c:v>7.0000000000000007E-2</c:v>
                </c:pt>
                <c:pt idx="1">
                  <c:v>0.02</c:v>
                </c:pt>
                <c:pt idx="2">
                  <c:v>0.17</c:v>
                </c:pt>
                <c:pt idx="3" formatCode="0.0%">
                  <c:v>0.34200000000000003</c:v>
                </c:pt>
              </c:numCache>
            </c:numRef>
          </c:val>
          <c:extLst>
            <c:ext xmlns:c16="http://schemas.microsoft.com/office/drawing/2014/chart" uri="{C3380CC4-5D6E-409C-BE32-E72D297353CC}">
              <c16:uniqueId val="{00000001-4113-4E12-9674-0CB94C129037}"/>
            </c:ext>
          </c:extLst>
        </c:ser>
        <c:ser>
          <c:idx val="3"/>
          <c:order val="3"/>
          <c:tx>
            <c:strRef>
              <c:f>Sheet1!$E$1</c:f>
              <c:strCache>
                <c:ptCount val="1"/>
                <c:pt idx="0">
                  <c:v>Fairly unfavourable</c:v>
                </c:pt>
              </c:strCache>
            </c:strRef>
          </c:tx>
          <c:spPr>
            <a:solidFill>
              <a:srgbClr val="FDE8E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2018</c:v>
                </c:pt>
                <c:pt idx="1">
                  <c:v>2019</c:v>
                </c:pt>
                <c:pt idx="2">
                  <c:v>2022</c:v>
                </c:pt>
                <c:pt idx="3">
                  <c:v>2023</c:v>
                </c:pt>
              </c:numCache>
            </c:numRef>
          </c:cat>
          <c:val>
            <c:numRef>
              <c:f>Sheet1!$E$2:$E$5</c:f>
              <c:numCache>
                <c:formatCode>0%</c:formatCode>
                <c:ptCount val="4"/>
                <c:pt idx="0">
                  <c:v>7.0000000000000007E-2</c:v>
                </c:pt>
                <c:pt idx="1">
                  <c:v>0.06</c:v>
                </c:pt>
                <c:pt idx="2">
                  <c:v>0.08</c:v>
                </c:pt>
                <c:pt idx="3" formatCode="0.0%">
                  <c:v>0.109</c:v>
                </c:pt>
              </c:numCache>
            </c:numRef>
          </c:val>
          <c:extLst>
            <c:ext xmlns:c16="http://schemas.microsoft.com/office/drawing/2014/chart" uri="{C3380CC4-5D6E-409C-BE32-E72D297353CC}">
              <c16:uniqueId val="{00000002-4113-4E12-9674-0CB94C129037}"/>
            </c:ext>
          </c:extLst>
        </c:ser>
        <c:ser>
          <c:idx val="4"/>
          <c:order val="4"/>
          <c:tx>
            <c:strRef>
              <c:f>Sheet1!$F$1</c:f>
              <c:strCache>
                <c:ptCount val="1"/>
                <c:pt idx="0">
                  <c:v>Very unfavourable</c:v>
                </c:pt>
              </c:strCache>
            </c:strRef>
          </c:tx>
          <c:spPr>
            <a:solidFill>
              <a:srgbClr val="F6938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2018</c:v>
                </c:pt>
                <c:pt idx="1">
                  <c:v>2019</c:v>
                </c:pt>
                <c:pt idx="2">
                  <c:v>2022</c:v>
                </c:pt>
                <c:pt idx="3">
                  <c:v>2023</c:v>
                </c:pt>
              </c:numCache>
            </c:numRef>
          </c:cat>
          <c:val>
            <c:numRef>
              <c:f>Sheet1!$F$2:$F$5</c:f>
              <c:numCache>
                <c:formatCode>0%</c:formatCode>
                <c:ptCount val="4"/>
                <c:pt idx="0">
                  <c:v>0.01</c:v>
                </c:pt>
                <c:pt idx="1">
                  <c:v>0.01</c:v>
                </c:pt>
                <c:pt idx="2">
                  <c:v>0.03</c:v>
                </c:pt>
                <c:pt idx="3" formatCode="0.0%">
                  <c:v>3.2000000000000001E-2</c:v>
                </c:pt>
              </c:numCache>
            </c:numRef>
          </c:val>
          <c:extLst>
            <c:ext xmlns:c16="http://schemas.microsoft.com/office/drawing/2014/chart" uri="{C3380CC4-5D6E-409C-BE32-E72D297353CC}">
              <c16:uniqueId val="{00000002-4CB5-403C-B51C-ECBB063983A4}"/>
            </c:ext>
          </c:extLst>
        </c:ser>
        <c:ser>
          <c:idx val="5"/>
          <c:order val="5"/>
          <c:tx>
            <c:strRef>
              <c:f>Sheet1!$G$1</c:f>
              <c:strCache>
                <c:ptCount val="1"/>
                <c:pt idx="0">
                  <c:v>Don't know/prefer not to answer</c:v>
                </c:pt>
              </c:strCache>
            </c:strRef>
          </c:tx>
          <c:spPr>
            <a:solidFill>
              <a:schemeClr val="bg2"/>
            </a:solidFill>
            <a:ln>
              <a:noFill/>
            </a:ln>
            <a:effectLst/>
          </c:spPr>
          <c:invertIfNegative val="0"/>
          <c:cat>
            <c:numRef>
              <c:f>Sheet1!$A$2:$A$5</c:f>
              <c:numCache>
                <c:formatCode>General</c:formatCode>
                <c:ptCount val="4"/>
                <c:pt idx="0">
                  <c:v>2018</c:v>
                </c:pt>
                <c:pt idx="1">
                  <c:v>2019</c:v>
                </c:pt>
                <c:pt idx="2">
                  <c:v>2022</c:v>
                </c:pt>
                <c:pt idx="3">
                  <c:v>2023</c:v>
                </c:pt>
              </c:numCache>
            </c:numRef>
          </c:cat>
          <c:val>
            <c:numRef>
              <c:f>Sheet1!$G$2:$G$5</c:f>
              <c:numCache>
                <c:formatCode>General</c:formatCode>
                <c:ptCount val="4"/>
                <c:pt idx="3" formatCode="0%">
                  <c:v>1.0999999999999999E-2</c:v>
                </c:pt>
              </c:numCache>
            </c:numRef>
          </c:val>
          <c:extLst>
            <c:ext xmlns:c16="http://schemas.microsoft.com/office/drawing/2014/chart" uri="{C3380CC4-5D6E-409C-BE32-E72D297353CC}">
              <c16:uniqueId val="{00000002-2AF2-470E-AD5B-6A800658A119}"/>
            </c:ext>
          </c:extLst>
        </c:ser>
        <c:dLbls>
          <c:showLegendKey val="0"/>
          <c:showVal val="0"/>
          <c:showCatName val="0"/>
          <c:showSerName val="0"/>
          <c:showPercent val="0"/>
          <c:showBubbleSize val="0"/>
        </c:dLbls>
        <c:gapWidth val="80"/>
        <c:overlap val="100"/>
        <c:axId val="434422152"/>
        <c:axId val="509310912"/>
      </c:barChart>
      <c:catAx>
        <c:axId val="434422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509310912"/>
        <c:crosses val="autoZero"/>
        <c:auto val="1"/>
        <c:lblAlgn val="ctr"/>
        <c:lblOffset val="100"/>
        <c:noMultiLvlLbl val="0"/>
      </c:catAx>
      <c:valAx>
        <c:axId val="509310912"/>
        <c:scaling>
          <c:orientation val="minMax"/>
        </c:scaling>
        <c:delete val="1"/>
        <c:axPos val="r"/>
        <c:numFmt formatCode="0%" sourceLinked="1"/>
        <c:majorTickMark val="out"/>
        <c:minorTickMark val="none"/>
        <c:tickLblPos val="nextTo"/>
        <c:crossAx val="434422152"/>
        <c:crosses val="max"/>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86431844486146614"/>
          <c:y val="0.39402677132679598"/>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1.1595880276015647E-2"/>
          <c:y val="0.4121816711621657"/>
          <c:w val="0.9550863084992981"/>
          <c:h val="0.58553212035656321"/>
        </c:manualLayout>
      </c:layout>
      <c:lineChart>
        <c:grouping val="standard"/>
        <c:varyColors val="0"/>
        <c:ser>
          <c:idx val="0"/>
          <c:order val="0"/>
          <c:tx>
            <c:strRef>
              <c:f>Sheet1!$B$1</c:f>
              <c:strCache>
                <c:ptCount val="1"/>
                <c:pt idx="0">
                  <c:v>% Favourable</c:v>
                </c:pt>
              </c:strCache>
            </c:strRef>
          </c:tx>
          <c:spPr>
            <a:ln w="28575" cap="rnd">
              <a:solidFill>
                <a:schemeClr val="accent5"/>
              </a:solidFill>
              <a:round/>
            </a:ln>
            <a:effectLst/>
          </c:spPr>
          <c:marker>
            <c:symbol val="none"/>
          </c:marker>
          <c:dPt>
            <c:idx val="1"/>
            <c:marker>
              <c:symbol val="none"/>
            </c:marker>
            <c:bubble3D val="0"/>
            <c:spPr>
              <a:ln w="28575" cap="rnd">
                <a:solidFill>
                  <a:schemeClr val="accent5"/>
                </a:solidFill>
                <a:round/>
              </a:ln>
              <a:effectLst/>
            </c:spPr>
            <c:extLst>
              <c:ext xmlns:c16="http://schemas.microsoft.com/office/drawing/2014/chart" uri="{C3380CC4-5D6E-409C-BE32-E72D297353CC}">
                <c16:uniqueId val="{00000001-8820-4D49-808E-2F27274B5A4C}"/>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2018</c:v>
                </c:pt>
                <c:pt idx="1">
                  <c:v>2019</c:v>
                </c:pt>
                <c:pt idx="2">
                  <c:v>2022</c:v>
                </c:pt>
                <c:pt idx="3">
                  <c:v>2023</c:v>
                </c:pt>
              </c:numCache>
            </c:numRef>
          </c:cat>
          <c:val>
            <c:numRef>
              <c:f>Sheet1!$B$2:$B$5</c:f>
              <c:numCache>
                <c:formatCode>0%</c:formatCode>
                <c:ptCount val="4"/>
                <c:pt idx="0">
                  <c:v>0.87</c:v>
                </c:pt>
                <c:pt idx="1">
                  <c:v>0.89999999999999991</c:v>
                </c:pt>
                <c:pt idx="2">
                  <c:v>0.71</c:v>
                </c:pt>
                <c:pt idx="3">
                  <c:v>0.50600000000000001</c:v>
                </c:pt>
              </c:numCache>
            </c:numRef>
          </c:val>
          <c:smooth val="0"/>
          <c:extLst>
            <c:ext xmlns:c16="http://schemas.microsoft.com/office/drawing/2014/chart" uri="{C3380CC4-5D6E-409C-BE32-E72D297353CC}">
              <c16:uniqueId val="{00000002-8820-4D49-808E-2F27274B5A4C}"/>
            </c:ext>
          </c:extLst>
        </c:ser>
        <c:dLbls>
          <c:showLegendKey val="0"/>
          <c:showVal val="0"/>
          <c:showCatName val="0"/>
          <c:showSerName val="0"/>
          <c:showPercent val="0"/>
          <c:showBubbleSize val="0"/>
        </c:dLbls>
        <c:smooth val="0"/>
        <c:axId val="434422152"/>
        <c:axId val="509310912"/>
      </c:lineChart>
      <c:catAx>
        <c:axId val="434422152"/>
        <c:scaling>
          <c:orientation val="minMax"/>
        </c:scaling>
        <c:delete val="1"/>
        <c:axPos val="b"/>
        <c:numFmt formatCode="General" sourceLinked="1"/>
        <c:majorTickMark val="out"/>
        <c:minorTickMark val="none"/>
        <c:tickLblPos val="nextTo"/>
        <c:crossAx val="509310912"/>
        <c:crosses val="autoZero"/>
        <c:auto val="1"/>
        <c:lblAlgn val="ctr"/>
        <c:lblOffset val="100"/>
        <c:noMultiLvlLbl val="0"/>
      </c:catAx>
      <c:valAx>
        <c:axId val="509310912"/>
        <c:scaling>
          <c:orientation val="minMax"/>
        </c:scaling>
        <c:delete val="1"/>
        <c:axPos val="r"/>
        <c:numFmt formatCode="0%" sourceLinked="1"/>
        <c:majorTickMark val="out"/>
        <c:minorTickMark val="none"/>
        <c:tickLblPos val="nextTo"/>
        <c:crossAx val="434422152"/>
        <c:crosses val="max"/>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0538735489947432E-2"/>
          <c:y val="9.2035158824929936E-2"/>
          <c:w val="0.9550863084992981"/>
          <c:h val="0.72543901487439721"/>
        </c:manualLayout>
      </c:layout>
      <c:barChart>
        <c:barDir val="col"/>
        <c:grouping val="percentStacked"/>
        <c:varyColors val="0"/>
        <c:ser>
          <c:idx val="0"/>
          <c:order val="0"/>
          <c:tx>
            <c:strRef>
              <c:f>Sheet1!$B$1</c:f>
              <c:strCache>
                <c:ptCount val="1"/>
                <c:pt idx="0">
                  <c:v>Very sustainable</c:v>
                </c:pt>
              </c:strCache>
            </c:strRef>
          </c:tx>
          <c:spPr>
            <a:solidFill>
              <a:schemeClr val="accent5"/>
            </a:solidFill>
            <a:ln>
              <a:noFill/>
            </a:ln>
            <a:effectLst/>
          </c:spPr>
          <c:invertIfNegative val="0"/>
          <c:dPt>
            <c:idx val="1"/>
            <c:invertIfNegative val="0"/>
            <c:bubble3D val="0"/>
            <c:spPr>
              <a:solidFill>
                <a:schemeClr val="accent5"/>
              </a:solidFill>
              <a:ln>
                <a:noFill/>
              </a:ln>
              <a:effectLst/>
            </c:spPr>
            <c:extLst>
              <c:ext xmlns:c16="http://schemas.microsoft.com/office/drawing/2014/chart" uri="{C3380CC4-5D6E-409C-BE32-E72D297353CC}">
                <c16:uniqueId val="{00000013-4113-4E12-9674-0CB94C12903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Civil</c:v>
                </c:pt>
                <c:pt idx="1">
                  <c:v>Criminal</c:v>
                </c:pt>
                <c:pt idx="2">
                  <c:v>Children's</c:v>
                </c:pt>
              </c:strCache>
            </c:strRef>
          </c:cat>
          <c:val>
            <c:numRef>
              <c:f>Sheet1!$B$2:$B$4</c:f>
              <c:numCache>
                <c:formatCode>0.0%</c:formatCode>
                <c:ptCount val="3"/>
                <c:pt idx="0">
                  <c:v>5.0000000000000001E-3</c:v>
                </c:pt>
                <c:pt idx="1">
                  <c:v>7.0000000000000001E-3</c:v>
                </c:pt>
                <c:pt idx="2">
                  <c:v>6.0000000000000001E-3</c:v>
                </c:pt>
              </c:numCache>
            </c:numRef>
          </c:val>
          <c:extLst>
            <c:ext xmlns:c16="http://schemas.microsoft.com/office/drawing/2014/chart" uri="{C3380CC4-5D6E-409C-BE32-E72D297353CC}">
              <c16:uniqueId val="{00000000-E217-4A26-A0F0-E7BF88019F6D}"/>
            </c:ext>
          </c:extLst>
        </c:ser>
        <c:ser>
          <c:idx val="1"/>
          <c:order val="1"/>
          <c:tx>
            <c:strRef>
              <c:f>Sheet1!$C$1</c:f>
              <c:strCache>
                <c:ptCount val="1"/>
                <c:pt idx="0">
                  <c:v>Sustainable</c:v>
                </c:pt>
              </c:strCache>
            </c:strRef>
          </c:tx>
          <c:spPr>
            <a:solidFill>
              <a:schemeClr val="accent4">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Civil</c:v>
                </c:pt>
                <c:pt idx="1">
                  <c:v>Criminal</c:v>
                </c:pt>
                <c:pt idx="2">
                  <c:v>Children's</c:v>
                </c:pt>
              </c:strCache>
            </c:strRef>
          </c:cat>
          <c:val>
            <c:numRef>
              <c:f>Sheet1!$C$2:$C$4</c:f>
              <c:numCache>
                <c:formatCode>0.0%</c:formatCode>
                <c:ptCount val="3"/>
                <c:pt idx="0">
                  <c:v>7.1999999999999995E-2</c:v>
                </c:pt>
                <c:pt idx="1">
                  <c:v>3.7999999999999999E-2</c:v>
                </c:pt>
                <c:pt idx="2">
                  <c:v>7.0000000000000007E-2</c:v>
                </c:pt>
              </c:numCache>
            </c:numRef>
          </c:val>
          <c:extLst>
            <c:ext xmlns:c16="http://schemas.microsoft.com/office/drawing/2014/chart" uri="{C3380CC4-5D6E-409C-BE32-E72D297353CC}">
              <c16:uniqueId val="{00000000-4113-4E12-9674-0CB94C129037}"/>
            </c:ext>
          </c:extLst>
        </c:ser>
        <c:ser>
          <c:idx val="2"/>
          <c:order val="2"/>
          <c:tx>
            <c:strRef>
              <c:f>Sheet1!$D$1</c:f>
              <c:strCache>
                <c:ptCount val="1"/>
                <c:pt idx="0">
                  <c:v>Neither sustainable nor unsustainable</c:v>
                </c:pt>
              </c:strCache>
            </c:strRef>
          </c:tx>
          <c:spPr>
            <a:solidFill>
              <a:schemeClr val="accent1">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Civil</c:v>
                </c:pt>
                <c:pt idx="1">
                  <c:v>Criminal</c:v>
                </c:pt>
                <c:pt idx="2">
                  <c:v>Children's</c:v>
                </c:pt>
              </c:strCache>
            </c:strRef>
          </c:cat>
          <c:val>
            <c:numRef>
              <c:f>Sheet1!$D$2:$D$4</c:f>
              <c:numCache>
                <c:formatCode>0.0%</c:formatCode>
                <c:ptCount val="3"/>
                <c:pt idx="0">
                  <c:v>6.2E-2</c:v>
                </c:pt>
                <c:pt idx="1">
                  <c:v>5.0999999999999997E-2</c:v>
                </c:pt>
                <c:pt idx="2">
                  <c:v>7.1999999999999995E-2</c:v>
                </c:pt>
              </c:numCache>
            </c:numRef>
          </c:val>
          <c:extLst>
            <c:ext xmlns:c16="http://schemas.microsoft.com/office/drawing/2014/chart" uri="{C3380CC4-5D6E-409C-BE32-E72D297353CC}">
              <c16:uniqueId val="{00000001-4113-4E12-9674-0CB94C129037}"/>
            </c:ext>
          </c:extLst>
        </c:ser>
        <c:ser>
          <c:idx val="3"/>
          <c:order val="3"/>
          <c:tx>
            <c:strRef>
              <c:f>Sheet1!$E$1</c:f>
              <c:strCache>
                <c:ptCount val="1"/>
                <c:pt idx="0">
                  <c:v>Unsustainable</c:v>
                </c:pt>
              </c:strCache>
            </c:strRef>
          </c:tx>
          <c:spPr>
            <a:solidFill>
              <a:srgbClr val="FDE8E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Civil</c:v>
                </c:pt>
                <c:pt idx="1">
                  <c:v>Criminal</c:v>
                </c:pt>
                <c:pt idx="2">
                  <c:v>Children's</c:v>
                </c:pt>
              </c:strCache>
            </c:strRef>
          </c:cat>
          <c:val>
            <c:numRef>
              <c:f>Sheet1!$E$2:$E$4</c:f>
              <c:numCache>
                <c:formatCode>0.0%</c:formatCode>
                <c:ptCount val="3"/>
                <c:pt idx="0">
                  <c:v>0.23899999999999999</c:v>
                </c:pt>
                <c:pt idx="1">
                  <c:v>0.216</c:v>
                </c:pt>
                <c:pt idx="2">
                  <c:v>0.189</c:v>
                </c:pt>
              </c:numCache>
            </c:numRef>
          </c:val>
          <c:extLst>
            <c:ext xmlns:c16="http://schemas.microsoft.com/office/drawing/2014/chart" uri="{C3380CC4-5D6E-409C-BE32-E72D297353CC}">
              <c16:uniqueId val="{00000002-4113-4E12-9674-0CB94C129037}"/>
            </c:ext>
          </c:extLst>
        </c:ser>
        <c:ser>
          <c:idx val="4"/>
          <c:order val="4"/>
          <c:tx>
            <c:strRef>
              <c:f>Sheet1!$F$1</c:f>
              <c:strCache>
                <c:ptCount val="1"/>
                <c:pt idx="0">
                  <c:v>Very unsustainable</c:v>
                </c:pt>
              </c:strCache>
            </c:strRef>
          </c:tx>
          <c:spPr>
            <a:solidFill>
              <a:srgbClr val="F6938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Civil</c:v>
                </c:pt>
                <c:pt idx="1">
                  <c:v>Criminal</c:v>
                </c:pt>
                <c:pt idx="2">
                  <c:v>Children's</c:v>
                </c:pt>
              </c:strCache>
            </c:strRef>
          </c:cat>
          <c:val>
            <c:numRef>
              <c:f>Sheet1!$F$2:$F$4</c:f>
              <c:numCache>
                <c:formatCode>0.0%</c:formatCode>
                <c:ptCount val="3"/>
                <c:pt idx="0">
                  <c:v>0.155</c:v>
                </c:pt>
                <c:pt idx="1">
                  <c:v>0.24299999999999999</c:v>
                </c:pt>
                <c:pt idx="2">
                  <c:v>0.108</c:v>
                </c:pt>
              </c:numCache>
            </c:numRef>
          </c:val>
          <c:extLst>
            <c:ext xmlns:c16="http://schemas.microsoft.com/office/drawing/2014/chart" uri="{C3380CC4-5D6E-409C-BE32-E72D297353CC}">
              <c16:uniqueId val="{00000002-4CB5-403C-B51C-ECBB063983A4}"/>
            </c:ext>
          </c:extLst>
        </c:ser>
        <c:ser>
          <c:idx val="5"/>
          <c:order val="5"/>
          <c:tx>
            <c:strRef>
              <c:f>Sheet1!$G$1</c:f>
              <c:strCache>
                <c:ptCount val="1"/>
                <c:pt idx="0">
                  <c:v>Don't know/prefer not to answer</c:v>
                </c:pt>
              </c:strCache>
            </c:strRef>
          </c:tx>
          <c:spPr>
            <a:solidFill>
              <a:schemeClr val="bg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Civil</c:v>
                </c:pt>
                <c:pt idx="1">
                  <c:v>Criminal</c:v>
                </c:pt>
                <c:pt idx="2">
                  <c:v>Children's</c:v>
                </c:pt>
              </c:strCache>
            </c:strRef>
          </c:cat>
          <c:val>
            <c:numRef>
              <c:f>Sheet1!$G$2:$G$4</c:f>
              <c:numCache>
                <c:formatCode>0.0%</c:formatCode>
                <c:ptCount val="3"/>
                <c:pt idx="0">
                  <c:v>0.46600000000000003</c:v>
                </c:pt>
                <c:pt idx="1">
                  <c:v>0.44400000000000001</c:v>
                </c:pt>
                <c:pt idx="2">
                  <c:v>0.55700000000000005</c:v>
                </c:pt>
              </c:numCache>
            </c:numRef>
          </c:val>
          <c:extLst>
            <c:ext xmlns:c16="http://schemas.microsoft.com/office/drawing/2014/chart" uri="{C3380CC4-5D6E-409C-BE32-E72D297353CC}">
              <c16:uniqueId val="{00000002-2AF2-470E-AD5B-6A800658A119}"/>
            </c:ext>
          </c:extLst>
        </c:ser>
        <c:dLbls>
          <c:showLegendKey val="0"/>
          <c:showVal val="0"/>
          <c:showCatName val="0"/>
          <c:showSerName val="0"/>
          <c:showPercent val="0"/>
          <c:showBubbleSize val="0"/>
        </c:dLbls>
        <c:gapWidth val="80"/>
        <c:overlap val="100"/>
        <c:axId val="434422152"/>
        <c:axId val="509310912"/>
      </c:barChart>
      <c:catAx>
        <c:axId val="434422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509310912"/>
        <c:crosses val="autoZero"/>
        <c:auto val="1"/>
        <c:lblAlgn val="ctr"/>
        <c:lblOffset val="100"/>
        <c:noMultiLvlLbl val="0"/>
      </c:catAx>
      <c:valAx>
        <c:axId val="509310912"/>
        <c:scaling>
          <c:orientation val="minMax"/>
        </c:scaling>
        <c:delete val="1"/>
        <c:axPos val="r"/>
        <c:numFmt formatCode="0%" sourceLinked="1"/>
        <c:majorTickMark val="out"/>
        <c:minorTickMark val="none"/>
        <c:tickLblPos val="nextTo"/>
        <c:crossAx val="434422152"/>
        <c:crosses val="max"/>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1728"/>
          </a:xfrm>
          <a:prstGeom prst="rect">
            <a:avLst/>
          </a:prstGeom>
        </p:spPr>
        <p:txBody>
          <a:bodyPr vert="horz" lIns="95555" tIns="47778" rIns="95555" bIns="47778" rtlCol="0"/>
          <a:lstStyle>
            <a:lvl1pPr algn="l">
              <a:defRPr sz="1200"/>
            </a:lvl1pPr>
          </a:lstStyle>
          <a:p>
            <a:endParaRPr lang="en-GB"/>
          </a:p>
        </p:txBody>
      </p:sp>
      <p:sp>
        <p:nvSpPr>
          <p:cNvPr id="3" name="Date Placeholder 2"/>
          <p:cNvSpPr>
            <a:spLocks noGrp="1"/>
          </p:cNvSpPr>
          <p:nvPr>
            <p:ph type="dt" idx="1"/>
          </p:nvPr>
        </p:nvSpPr>
        <p:spPr>
          <a:xfrm>
            <a:off x="4143588" y="1"/>
            <a:ext cx="3169920" cy="481728"/>
          </a:xfrm>
          <a:prstGeom prst="rect">
            <a:avLst/>
          </a:prstGeom>
        </p:spPr>
        <p:txBody>
          <a:bodyPr vert="horz" lIns="95555" tIns="47778" rIns="95555" bIns="47778" rtlCol="0"/>
          <a:lstStyle>
            <a:lvl1pPr algn="r">
              <a:defRPr sz="1200"/>
            </a:lvl1pPr>
          </a:lstStyle>
          <a:p>
            <a:fld id="{F181996F-3739-4B0D-A019-DE8366F3E6DD}" type="datetimeFigureOut">
              <a:rPr lang="en-GB" smtClean="0"/>
              <a:t>16/06/2023</a:t>
            </a:fld>
            <a:endParaRPr lang="en-GB"/>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5555" tIns="47778" rIns="95555" bIns="47778" rtlCol="0" anchor="ctr"/>
          <a:lstStyle/>
          <a:p>
            <a:endParaRPr lang="en-GB"/>
          </a:p>
        </p:txBody>
      </p:sp>
      <p:sp>
        <p:nvSpPr>
          <p:cNvPr id="5" name="Notes Placeholder 4"/>
          <p:cNvSpPr>
            <a:spLocks noGrp="1"/>
          </p:cNvSpPr>
          <p:nvPr>
            <p:ph type="body" sz="quarter" idx="3"/>
          </p:nvPr>
        </p:nvSpPr>
        <p:spPr>
          <a:xfrm>
            <a:off x="731521" y="4620577"/>
            <a:ext cx="5852160" cy="3780473"/>
          </a:xfrm>
          <a:prstGeom prst="rect">
            <a:avLst/>
          </a:prstGeom>
        </p:spPr>
        <p:txBody>
          <a:bodyPr vert="horz" lIns="95555" tIns="47778" rIns="95555" bIns="4777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19475"/>
            <a:ext cx="3169920" cy="481727"/>
          </a:xfrm>
          <a:prstGeom prst="rect">
            <a:avLst/>
          </a:prstGeom>
        </p:spPr>
        <p:txBody>
          <a:bodyPr vert="horz" lIns="95555" tIns="47778" rIns="95555" bIns="47778" rtlCol="0" anchor="b"/>
          <a:lstStyle>
            <a:lvl1pPr algn="l">
              <a:defRPr sz="1200"/>
            </a:lvl1pPr>
          </a:lstStyle>
          <a:p>
            <a:endParaRPr lang="en-GB"/>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5555" tIns="47778" rIns="95555" bIns="47778" rtlCol="0" anchor="b"/>
          <a:lstStyle>
            <a:lvl1pPr algn="r">
              <a:defRPr sz="1200"/>
            </a:lvl1pPr>
          </a:lstStyle>
          <a:p>
            <a:fld id="{BEFA73D1-3E6D-41EC-B760-DDC2801EAD63}" type="slidenum">
              <a:rPr lang="en-GB" smtClean="0"/>
              <a:t>‹#›</a:t>
            </a:fld>
            <a:endParaRPr lang="en-GB"/>
          </a:p>
        </p:txBody>
      </p:sp>
    </p:spTree>
    <p:extLst>
      <p:ext uri="{BB962C8B-B14F-4D97-AF65-F5344CB8AC3E}">
        <p14:creationId xmlns:p14="http://schemas.microsoft.com/office/powerpoint/2010/main" val="1774733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p>
        </p:txBody>
      </p:sp>
      <p:sp>
        <p:nvSpPr>
          <p:cNvPr id="4" name="Date Placeholder 3"/>
          <p:cNvSpPr>
            <a:spLocks noGrp="1"/>
          </p:cNvSpPr>
          <p:nvPr>
            <p:ph type="dt" sz="half" idx="10"/>
          </p:nvPr>
        </p:nvSpPr>
        <p:spPr/>
        <p:txBody>
          <a:bodyPr/>
          <a:lstStyle>
            <a:lvl1pPr algn="l">
              <a:defRPr/>
            </a:lvl1pPr>
          </a:lstStyle>
          <a:p>
            <a:fld id="{B61BEF0D-F0BB-DE4B-95CE-6DB70DBA9567}" type="datetimeFigureOut">
              <a:rPr lang="en-US" smtClean="0"/>
              <a:pPr/>
              <a:t>6/16/2023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5598E4-D81B-4247-A88E-9EAB412F59C6}"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8647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smtClean="0"/>
              <a:pPr/>
              <a:t>6/16/2023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5598E4-D81B-4247-A88E-9EAB412F59C6}" type="slidenum">
              <a:rPr lang="en-GB" smtClean="0"/>
              <a:t>‹#›</a:t>
            </a:fld>
            <a:endParaRPr lang="en-GB"/>
          </a:p>
        </p:txBody>
      </p:sp>
    </p:spTree>
    <p:extLst>
      <p:ext uri="{BB962C8B-B14F-4D97-AF65-F5344CB8AC3E}">
        <p14:creationId xmlns:p14="http://schemas.microsoft.com/office/powerpoint/2010/main" val="3649248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smtClean="0"/>
              <a:pPr/>
              <a:t>6/16/2023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5598E4-D81B-4247-A88E-9EAB412F59C6}" type="slidenum">
              <a:rPr lang="en-GB" smtClean="0"/>
              <a:t>‹#›</a:t>
            </a:fld>
            <a:endParaRPr lang="en-GB"/>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9908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smtClean="0"/>
              <a:pPr/>
              <a:t>6/16/2023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5598E4-D81B-4247-A88E-9EAB412F59C6}" type="slidenum">
              <a:rPr lang="en-GB" smtClean="0"/>
              <a:t>‹#›</a:t>
            </a:fld>
            <a:endParaRPr lang="en-GB"/>
          </a:p>
        </p:txBody>
      </p:sp>
    </p:spTree>
    <p:extLst>
      <p:ext uri="{BB962C8B-B14F-4D97-AF65-F5344CB8AC3E}">
        <p14:creationId xmlns:p14="http://schemas.microsoft.com/office/powerpoint/2010/main" val="3186768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5598E4-D81B-4247-A88E-9EAB412F59C6}"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4554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1BEF0D-F0BB-DE4B-95CE-6DB70DBA9567}" type="datetimeFigureOut">
              <a:rPr lang="en-US" smtClean="0"/>
              <a:pPr/>
              <a:t>6/16/2023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5598E4-D81B-4247-A88E-9EAB412F59C6}" type="slidenum">
              <a:rPr lang="en-GB" smtClean="0"/>
              <a:t>‹#›</a:t>
            </a:fld>
            <a:endParaRPr lang="en-GB"/>
          </a:p>
        </p:txBody>
      </p:sp>
    </p:spTree>
    <p:extLst>
      <p:ext uri="{BB962C8B-B14F-4D97-AF65-F5344CB8AC3E}">
        <p14:creationId xmlns:p14="http://schemas.microsoft.com/office/powerpoint/2010/main" val="1050228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1BEF0D-F0BB-DE4B-95CE-6DB70DBA9567}" type="datetimeFigureOut">
              <a:rPr lang="en-US" smtClean="0"/>
              <a:pPr/>
              <a:t>6/16/2023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5598E4-D81B-4247-A88E-9EAB412F59C6}" type="slidenum">
              <a:rPr lang="en-GB" smtClean="0"/>
              <a:t>‹#›</a:t>
            </a:fld>
            <a:endParaRPr lang="en-GB"/>
          </a:p>
        </p:txBody>
      </p:sp>
    </p:spTree>
    <p:extLst>
      <p:ext uri="{BB962C8B-B14F-4D97-AF65-F5344CB8AC3E}">
        <p14:creationId xmlns:p14="http://schemas.microsoft.com/office/powerpoint/2010/main" val="352860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smtClean="0"/>
              <a:pPr/>
              <a:t>6/16/2023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5598E4-D81B-4247-A88E-9EAB412F59C6}" type="slidenum">
              <a:rPr lang="en-GB" smtClean="0"/>
              <a:t>‹#›</a:t>
            </a:fld>
            <a:endParaRPr lang="en-GB"/>
          </a:p>
        </p:txBody>
      </p:sp>
    </p:spTree>
    <p:extLst>
      <p:ext uri="{BB962C8B-B14F-4D97-AF65-F5344CB8AC3E}">
        <p14:creationId xmlns:p14="http://schemas.microsoft.com/office/powerpoint/2010/main" val="1364313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6/16/2023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5598E4-D81B-4247-A88E-9EAB412F59C6}" type="slidenum">
              <a:rPr lang="en-GB" smtClean="0"/>
              <a:t>‹#›</a:t>
            </a:fld>
            <a:endParaRPr lang="en-GB"/>
          </a:p>
        </p:txBody>
      </p:sp>
    </p:spTree>
    <p:extLst>
      <p:ext uri="{BB962C8B-B14F-4D97-AF65-F5344CB8AC3E}">
        <p14:creationId xmlns:p14="http://schemas.microsoft.com/office/powerpoint/2010/main" val="99834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6/16/2023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67F4E4-A8F2-4B7A-AF8D-01741285602B}" type="slidenum">
              <a:rPr lang="en-GB" smtClean="0"/>
              <a:t>‹#›</a:t>
            </a:fld>
            <a:endParaRPr lang="en-GB"/>
          </a:p>
        </p:txBody>
      </p:sp>
    </p:spTree>
    <p:extLst>
      <p:ext uri="{BB962C8B-B14F-4D97-AF65-F5344CB8AC3E}">
        <p14:creationId xmlns:p14="http://schemas.microsoft.com/office/powerpoint/2010/main" val="4149414456"/>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6/16/2023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5598E4-D81B-4247-A88E-9EAB412F59C6}"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420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61BEF0D-F0BB-DE4B-95CE-6DB70DBA9567}" type="datetimeFigureOut">
              <a:rPr lang="en-US" smtClean="0"/>
              <a:pPr/>
              <a:t>6/16/2023</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267F4E4-A8F2-4B7A-AF8D-01741285602B}" type="slidenum">
              <a:rPr lang="en-GB" smtClean="0"/>
              <a:t>‹#›</a:t>
            </a:fld>
            <a:endParaRPr lang="en-GB"/>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8" name="Picture 2" descr="TMcK - Logo">
            <a:extLst>
              <a:ext uri="{FF2B5EF4-FFF2-40B4-BE49-F238E27FC236}">
                <a16:creationId xmlns:a16="http://schemas.microsoft.com/office/drawing/2014/main" id="{79EE09E5-5EF4-47CF-A55E-1BC811314A19}"/>
              </a:ext>
            </a:extLst>
          </p:cNvPr>
          <p:cNvPicPr>
            <a:picLocks noChangeAspect="1" noChangeArrowheads="1"/>
          </p:cNvPicPr>
          <p:nvPr userDrawn="1"/>
        </p:nvPicPr>
        <p:blipFill>
          <a:blip r:embed="rId13">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11170923" y="6413961"/>
            <a:ext cx="1127754" cy="330156"/>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B97B03A4-778D-44D3-A611-30E8AFE56AF9}"/>
              </a:ext>
            </a:extLst>
          </p:cNvPr>
          <p:cNvPicPr/>
          <p:nvPr userDrawn="1"/>
        </p:nvPicPr>
        <p:blipFill rotWithShape="1">
          <a:blip r:embed="rId14" cstate="screen">
            <a:extLst>
              <a:ext uri="{28A0092B-C50C-407E-A947-70E740481C1C}">
                <a14:useLocalDpi xmlns:a14="http://schemas.microsoft.com/office/drawing/2010/main"/>
              </a:ext>
            </a:extLst>
          </a:blip>
          <a:srcRect/>
          <a:stretch/>
        </p:blipFill>
        <p:spPr bwMode="auto">
          <a:xfrm rot="16200000">
            <a:off x="9494833" y="2820521"/>
            <a:ext cx="4479935" cy="368300"/>
          </a:xfrm>
          <a:prstGeom prst="rect">
            <a:avLst/>
          </a:prstGeom>
          <a:ln>
            <a:noFill/>
          </a:ln>
          <a:extLst>
            <a:ext uri="{53640926-AAD7-44D8-BBD7-CCE9431645EC}">
              <a14:shadowObscured xmlns:a14="http://schemas.microsoft.com/office/drawing/2010/main"/>
            </a:ext>
          </a:extLst>
        </p:spPr>
      </p:pic>
      <p:cxnSp>
        <p:nvCxnSpPr>
          <p:cNvPr id="10" name="Straight Connector 9">
            <a:extLst>
              <a:ext uri="{FF2B5EF4-FFF2-40B4-BE49-F238E27FC236}">
                <a16:creationId xmlns:a16="http://schemas.microsoft.com/office/drawing/2014/main" id="{35CEBD5B-B77E-43A5-8D08-51854F394D46}"/>
              </a:ext>
            </a:extLst>
          </p:cNvPr>
          <p:cNvCxnSpPr/>
          <p:nvPr userDrawn="1"/>
        </p:nvCxnSpPr>
        <p:spPr>
          <a:xfrm>
            <a:off x="11280576" y="0"/>
            <a:ext cx="0" cy="6858000"/>
          </a:xfrm>
          <a:prstGeom prst="line">
            <a:avLst/>
          </a:prstGeom>
          <a:ln w="952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DA03E57B-F972-3B28-4E90-55577AD4A53D}"/>
              </a:ext>
            </a:extLst>
          </p:cNvPr>
          <p:cNvSpPr txBox="1"/>
          <p:nvPr>
            <p:extLst>
              <p:ext uri="{1162E1C5-73C7-4A58-AE30-91384D911F3F}">
                <p184:classification xmlns:p184="http://schemas.microsoft.com/office/powerpoint/2018/4/main" val="hdr"/>
              </p:ext>
            </p:extLst>
          </p:nvPr>
        </p:nvSpPr>
        <p:spPr>
          <a:xfrm>
            <a:off x="6096000" y="63500"/>
            <a:ext cx="57150" cy="152400"/>
          </a:xfrm>
          <a:prstGeom prst="rect">
            <a:avLst/>
          </a:prstGeom>
        </p:spPr>
        <p:txBody>
          <a:bodyPr horzOverflow="overflow" lIns="0" tIns="0" rIns="0" bIns="0">
            <a:spAutoFit/>
          </a:bodyPr>
          <a:lstStyle/>
          <a:p>
            <a:pPr algn="l"/>
            <a:r>
              <a:rPr lang="en-US" sz="1000">
                <a:solidFill>
                  <a:srgbClr val="000000"/>
                </a:solidFill>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387535955"/>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hf hdr="0" ft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mailto:lisa@taylormckenzie.co.u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3885A-D103-4478-9FDC-937B7BED5199}"/>
              </a:ext>
            </a:extLst>
          </p:cNvPr>
          <p:cNvSpPr>
            <a:spLocks noGrp="1"/>
          </p:cNvSpPr>
          <p:nvPr>
            <p:ph type="title"/>
          </p:nvPr>
        </p:nvSpPr>
        <p:spPr>
          <a:xfrm>
            <a:off x="222783" y="2818683"/>
            <a:ext cx="9720072" cy="1499616"/>
          </a:xfrm>
        </p:spPr>
        <p:txBody>
          <a:bodyPr/>
          <a:lstStyle/>
          <a:p>
            <a:r>
              <a:rPr lang="en-GB">
                <a:solidFill>
                  <a:srgbClr val="002060"/>
                </a:solidFill>
              </a:rPr>
              <a:t>Law society of scotland</a:t>
            </a:r>
            <a:br>
              <a:rPr lang="en-GB">
                <a:solidFill>
                  <a:srgbClr val="002060"/>
                </a:solidFill>
              </a:rPr>
            </a:br>
            <a:r>
              <a:rPr lang="en-GB">
                <a:solidFill>
                  <a:srgbClr val="002060"/>
                </a:solidFill>
              </a:rPr>
              <a:t>Annual members’ survey 2022</a:t>
            </a:r>
          </a:p>
        </p:txBody>
      </p:sp>
      <p:sp>
        <p:nvSpPr>
          <p:cNvPr id="4" name="Slide Number Placeholder 3">
            <a:extLst>
              <a:ext uri="{FF2B5EF4-FFF2-40B4-BE49-F238E27FC236}">
                <a16:creationId xmlns:a16="http://schemas.microsoft.com/office/drawing/2014/main" id="{3C426F33-0416-4276-A167-551788C8B236}"/>
              </a:ext>
            </a:extLst>
          </p:cNvPr>
          <p:cNvSpPr>
            <a:spLocks noGrp="1"/>
          </p:cNvSpPr>
          <p:nvPr>
            <p:ph type="sldNum" sz="quarter" idx="12"/>
          </p:nvPr>
        </p:nvSpPr>
        <p:spPr/>
        <p:txBody>
          <a:bodyPr/>
          <a:lstStyle/>
          <a:p>
            <a:fld id="{CE5598E4-D81B-4247-A88E-9EAB412F59C6}" type="slidenum">
              <a:rPr lang="en-GB" smtClean="0"/>
              <a:pPr/>
              <a:t>1</a:t>
            </a:fld>
            <a:endParaRPr lang="en-GB"/>
          </a:p>
        </p:txBody>
      </p:sp>
      <p:sp>
        <p:nvSpPr>
          <p:cNvPr id="11" name="Rectangle 10">
            <a:extLst>
              <a:ext uri="{FF2B5EF4-FFF2-40B4-BE49-F238E27FC236}">
                <a16:creationId xmlns:a16="http://schemas.microsoft.com/office/drawing/2014/main" id="{73254DDB-E905-4A6F-B14D-E66F77634CAB}"/>
              </a:ext>
            </a:extLst>
          </p:cNvPr>
          <p:cNvSpPr/>
          <p:nvPr/>
        </p:nvSpPr>
        <p:spPr>
          <a:xfrm>
            <a:off x="981097" y="1864095"/>
            <a:ext cx="5985760" cy="584775"/>
          </a:xfrm>
          <a:prstGeom prst="rect">
            <a:avLst/>
          </a:prstGeom>
        </p:spPr>
        <p:txBody>
          <a:bodyPr wrap="square">
            <a:spAutoFit/>
          </a:bodyPr>
          <a:lstStyle/>
          <a:p>
            <a:r>
              <a:rPr lang="en-GB" sz="3200" spc="-100">
                <a:solidFill>
                  <a:srgbClr val="002060"/>
                </a:solidFill>
                <a:latin typeface="+mj-lt"/>
                <a:ea typeface="+mj-ea"/>
                <a:cs typeface="Calibri Light" panose="020F0302020204030204" pitchFamily="34" charset="0"/>
              </a:rPr>
              <a:t> </a:t>
            </a:r>
            <a:endParaRPr lang="en-GB" sz="3200">
              <a:solidFill>
                <a:srgbClr val="002060"/>
              </a:solidFill>
              <a:latin typeface="+mj-lt"/>
              <a:cs typeface="Calibri Light" panose="020F0302020204030204" pitchFamily="34" charset="0"/>
            </a:endParaRPr>
          </a:p>
        </p:txBody>
      </p:sp>
      <p:sp>
        <p:nvSpPr>
          <p:cNvPr id="15" name="TextBox 14">
            <a:extLst>
              <a:ext uri="{FF2B5EF4-FFF2-40B4-BE49-F238E27FC236}">
                <a16:creationId xmlns:a16="http://schemas.microsoft.com/office/drawing/2014/main" id="{681715F1-8111-4304-8082-24C5A6DED249}"/>
              </a:ext>
            </a:extLst>
          </p:cNvPr>
          <p:cNvSpPr txBox="1"/>
          <p:nvPr/>
        </p:nvSpPr>
        <p:spPr>
          <a:xfrm>
            <a:off x="9315650" y="6019174"/>
            <a:ext cx="2754985" cy="338554"/>
          </a:xfrm>
          <a:prstGeom prst="rect">
            <a:avLst/>
          </a:prstGeom>
          <a:noFill/>
        </p:spPr>
        <p:txBody>
          <a:bodyPr wrap="none" rtlCol="0">
            <a:spAutoFit/>
          </a:bodyPr>
          <a:lstStyle/>
          <a:p>
            <a:r>
              <a:rPr lang="en-GB" sz="1600">
                <a:latin typeface="+mj-lt"/>
              </a:rPr>
              <a:t>Taylor McKenzie Research &amp; Marketing Ltd</a:t>
            </a:r>
          </a:p>
        </p:txBody>
      </p:sp>
      <p:sp>
        <p:nvSpPr>
          <p:cNvPr id="3" name="TextBox 2">
            <a:extLst>
              <a:ext uri="{FF2B5EF4-FFF2-40B4-BE49-F238E27FC236}">
                <a16:creationId xmlns:a16="http://schemas.microsoft.com/office/drawing/2014/main" id="{1AAB33C6-60D5-7648-0888-F5B1B65DDB57}"/>
              </a:ext>
            </a:extLst>
          </p:cNvPr>
          <p:cNvSpPr txBox="1"/>
          <p:nvPr/>
        </p:nvSpPr>
        <p:spPr>
          <a:xfrm>
            <a:off x="9904099" y="3976762"/>
            <a:ext cx="1205010" cy="369332"/>
          </a:xfrm>
          <a:prstGeom prst="rect">
            <a:avLst/>
          </a:prstGeom>
          <a:noFill/>
        </p:spPr>
        <p:txBody>
          <a:bodyPr wrap="none" rtlCol="0">
            <a:spAutoFit/>
          </a:bodyPr>
          <a:lstStyle/>
          <a:p>
            <a:r>
              <a:rPr lang="en-GB" b="1">
                <a:latin typeface="+mj-lt"/>
              </a:rPr>
              <a:t>Prepared by:</a:t>
            </a:r>
          </a:p>
        </p:txBody>
      </p:sp>
      <p:pic>
        <p:nvPicPr>
          <p:cNvPr id="6" name="Picture 5">
            <a:extLst>
              <a:ext uri="{FF2B5EF4-FFF2-40B4-BE49-F238E27FC236}">
                <a16:creationId xmlns:a16="http://schemas.microsoft.com/office/drawing/2014/main" id="{94A53FD8-434E-69AD-0007-FF1A27E3B18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22783" y="209734"/>
            <a:ext cx="5598480" cy="2263601"/>
          </a:xfrm>
          <a:prstGeom prst="rect">
            <a:avLst/>
          </a:prstGeom>
        </p:spPr>
      </p:pic>
      <p:pic>
        <p:nvPicPr>
          <p:cNvPr id="8" name="Picture 7" descr="A picture containing shape&#10;&#10;Description automatically generated">
            <a:extLst>
              <a:ext uri="{FF2B5EF4-FFF2-40B4-BE49-F238E27FC236}">
                <a16:creationId xmlns:a16="http://schemas.microsoft.com/office/drawing/2014/main" id="{44013FE7-E8EE-930A-B5A7-579A0CD9547D}"/>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9731617" y="4346094"/>
            <a:ext cx="1923053" cy="1755239"/>
          </a:xfrm>
          <a:prstGeom prst="rect">
            <a:avLst/>
          </a:prstGeom>
        </p:spPr>
      </p:pic>
    </p:spTree>
    <p:extLst>
      <p:ext uri="{BB962C8B-B14F-4D97-AF65-F5344CB8AC3E}">
        <p14:creationId xmlns:p14="http://schemas.microsoft.com/office/powerpoint/2010/main" val="1533101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932DBED3-B8B9-FF69-FAEA-4EEB074CA5EE}"/>
              </a:ext>
            </a:extLst>
          </p:cNvPr>
          <p:cNvGraphicFramePr/>
          <p:nvPr>
            <p:extLst>
              <p:ext uri="{D42A27DB-BD31-4B8C-83A1-F6EECF244321}">
                <p14:modId xmlns:p14="http://schemas.microsoft.com/office/powerpoint/2010/main" val="2043730584"/>
              </p:ext>
            </p:extLst>
          </p:nvPr>
        </p:nvGraphicFramePr>
        <p:xfrm>
          <a:off x="89384" y="2059709"/>
          <a:ext cx="12013232" cy="4147126"/>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0DC3885A-D103-4478-9FDC-937B7BED5199}"/>
              </a:ext>
            </a:extLst>
          </p:cNvPr>
          <p:cNvSpPr>
            <a:spLocks noGrp="1"/>
          </p:cNvSpPr>
          <p:nvPr>
            <p:ph type="title"/>
          </p:nvPr>
        </p:nvSpPr>
        <p:spPr>
          <a:xfrm>
            <a:off x="89386" y="100080"/>
            <a:ext cx="6465418" cy="407920"/>
          </a:xfrm>
        </p:spPr>
        <p:txBody>
          <a:bodyPr>
            <a:normAutofit fontScale="90000"/>
          </a:bodyPr>
          <a:lstStyle/>
          <a:p>
            <a:r>
              <a:rPr lang="en-GB" sz="2000">
                <a:solidFill>
                  <a:srgbClr val="002060"/>
                </a:solidFill>
              </a:rPr>
              <a:t>Priorities – Support for trainee solicitors AND THOSE WHO TRAIN THEM</a:t>
            </a:r>
          </a:p>
        </p:txBody>
      </p:sp>
      <p:sp>
        <p:nvSpPr>
          <p:cNvPr id="4" name="Slide Number Placeholder 3">
            <a:extLst>
              <a:ext uri="{FF2B5EF4-FFF2-40B4-BE49-F238E27FC236}">
                <a16:creationId xmlns:a16="http://schemas.microsoft.com/office/drawing/2014/main" id="{3C426F33-0416-4276-A167-551788C8B236}"/>
              </a:ext>
            </a:extLst>
          </p:cNvPr>
          <p:cNvSpPr>
            <a:spLocks noGrp="1"/>
          </p:cNvSpPr>
          <p:nvPr>
            <p:ph type="sldNum" sz="quarter" idx="12"/>
          </p:nvPr>
        </p:nvSpPr>
        <p:spPr/>
        <p:txBody>
          <a:bodyPr/>
          <a:lstStyle/>
          <a:p>
            <a:fld id="{CE5598E4-D81B-4247-A88E-9EAB412F59C6}" type="slidenum">
              <a:rPr lang="en-GB" smtClean="0"/>
              <a:pPr/>
              <a:t>10</a:t>
            </a:fld>
            <a:endParaRPr lang="en-GB"/>
          </a:p>
        </p:txBody>
      </p:sp>
      <p:sp>
        <p:nvSpPr>
          <p:cNvPr id="3" name="TextBox 2">
            <a:extLst>
              <a:ext uri="{FF2B5EF4-FFF2-40B4-BE49-F238E27FC236}">
                <a16:creationId xmlns:a16="http://schemas.microsoft.com/office/drawing/2014/main" id="{16193E71-A813-5559-91BB-D99A373DFE9B}"/>
              </a:ext>
            </a:extLst>
          </p:cNvPr>
          <p:cNvSpPr txBox="1"/>
          <p:nvPr/>
        </p:nvSpPr>
        <p:spPr>
          <a:xfrm>
            <a:off x="487217" y="658975"/>
            <a:ext cx="11323782" cy="923330"/>
          </a:xfrm>
          <a:prstGeom prst="rect">
            <a:avLst/>
          </a:prstGeom>
          <a:noFill/>
        </p:spPr>
        <p:txBody>
          <a:bodyPr wrap="square" rtlCol="0">
            <a:spAutoFit/>
          </a:bodyPr>
          <a:lstStyle/>
          <a:p>
            <a:r>
              <a:rPr lang="en-GB" dirty="0"/>
              <a:t>Priorities around supporting trainee solicitors have generally dropped since last year, particularly steeply on providing direct advice, guidance and support to those experiencing difficulties and on providing assistance to those beginning traineeships</a:t>
            </a:r>
          </a:p>
        </p:txBody>
      </p:sp>
      <p:graphicFrame>
        <p:nvGraphicFramePr>
          <p:cNvPr id="10" name="Chart 9">
            <a:extLst>
              <a:ext uri="{FF2B5EF4-FFF2-40B4-BE49-F238E27FC236}">
                <a16:creationId xmlns:a16="http://schemas.microsoft.com/office/drawing/2014/main" id="{C50FB7CF-D8D5-A453-FC3D-C6B26FAAC0DB}"/>
              </a:ext>
            </a:extLst>
          </p:cNvPr>
          <p:cNvGraphicFramePr/>
          <p:nvPr>
            <p:extLst>
              <p:ext uri="{D42A27DB-BD31-4B8C-83A1-F6EECF244321}">
                <p14:modId xmlns:p14="http://schemas.microsoft.com/office/powerpoint/2010/main" val="2333102973"/>
              </p:ext>
            </p:extLst>
          </p:nvPr>
        </p:nvGraphicFramePr>
        <p:xfrm>
          <a:off x="134076" y="1670987"/>
          <a:ext cx="12013232" cy="103140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94477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932DBED3-B8B9-FF69-FAEA-4EEB074CA5EE}"/>
              </a:ext>
            </a:extLst>
          </p:cNvPr>
          <p:cNvGraphicFramePr/>
          <p:nvPr>
            <p:extLst>
              <p:ext uri="{D42A27DB-BD31-4B8C-83A1-F6EECF244321}">
                <p14:modId xmlns:p14="http://schemas.microsoft.com/office/powerpoint/2010/main" val="2729181655"/>
              </p:ext>
            </p:extLst>
          </p:nvPr>
        </p:nvGraphicFramePr>
        <p:xfrm>
          <a:off x="235192" y="1690255"/>
          <a:ext cx="4373753" cy="5054769"/>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0DC3885A-D103-4478-9FDC-937B7BED5199}"/>
              </a:ext>
            </a:extLst>
          </p:cNvPr>
          <p:cNvSpPr>
            <a:spLocks noGrp="1"/>
          </p:cNvSpPr>
          <p:nvPr>
            <p:ph type="title"/>
          </p:nvPr>
        </p:nvSpPr>
        <p:spPr>
          <a:xfrm>
            <a:off x="89386" y="100080"/>
            <a:ext cx="8546614" cy="407920"/>
          </a:xfrm>
        </p:spPr>
        <p:txBody>
          <a:bodyPr>
            <a:normAutofit/>
          </a:bodyPr>
          <a:lstStyle/>
          <a:p>
            <a:r>
              <a:rPr lang="en-GB" sz="2000">
                <a:solidFill>
                  <a:srgbClr val="002060"/>
                </a:solidFill>
              </a:rPr>
              <a:t>Climate change</a:t>
            </a:r>
          </a:p>
        </p:txBody>
      </p:sp>
      <p:sp>
        <p:nvSpPr>
          <p:cNvPr id="4" name="Slide Number Placeholder 3">
            <a:extLst>
              <a:ext uri="{FF2B5EF4-FFF2-40B4-BE49-F238E27FC236}">
                <a16:creationId xmlns:a16="http://schemas.microsoft.com/office/drawing/2014/main" id="{3C426F33-0416-4276-A167-551788C8B236}"/>
              </a:ext>
            </a:extLst>
          </p:cNvPr>
          <p:cNvSpPr>
            <a:spLocks noGrp="1"/>
          </p:cNvSpPr>
          <p:nvPr>
            <p:ph type="sldNum" sz="quarter" idx="12"/>
          </p:nvPr>
        </p:nvSpPr>
        <p:spPr/>
        <p:txBody>
          <a:bodyPr/>
          <a:lstStyle/>
          <a:p>
            <a:fld id="{CE5598E4-D81B-4247-A88E-9EAB412F59C6}" type="slidenum">
              <a:rPr lang="en-GB" smtClean="0"/>
              <a:pPr/>
              <a:t>11</a:t>
            </a:fld>
            <a:endParaRPr lang="en-GB"/>
          </a:p>
        </p:txBody>
      </p:sp>
      <p:sp>
        <p:nvSpPr>
          <p:cNvPr id="10" name="TextBox 9">
            <a:extLst>
              <a:ext uri="{FF2B5EF4-FFF2-40B4-BE49-F238E27FC236}">
                <a16:creationId xmlns:a16="http://schemas.microsoft.com/office/drawing/2014/main" id="{734FAAAE-3CA2-00A9-4C7D-161A2BB8E015}"/>
              </a:ext>
            </a:extLst>
          </p:cNvPr>
          <p:cNvSpPr txBox="1"/>
          <p:nvPr/>
        </p:nvSpPr>
        <p:spPr>
          <a:xfrm>
            <a:off x="307649" y="492724"/>
            <a:ext cx="11503350" cy="646331"/>
          </a:xfrm>
          <a:prstGeom prst="rect">
            <a:avLst/>
          </a:prstGeom>
          <a:noFill/>
        </p:spPr>
        <p:txBody>
          <a:bodyPr wrap="square" rtlCol="0">
            <a:spAutoFit/>
          </a:bodyPr>
          <a:lstStyle/>
          <a:p>
            <a:r>
              <a:rPr lang="en-GB" dirty="0"/>
              <a:t>The most widespread opinion is that the responsibility of the profession (in relation to climate change) is to operate in a way which reduces the environmental footprint. Few believe it is the role of the Society to provide advice on climate change</a:t>
            </a:r>
          </a:p>
        </p:txBody>
      </p:sp>
      <p:sp>
        <p:nvSpPr>
          <p:cNvPr id="3" name="TextBox 2">
            <a:extLst>
              <a:ext uri="{FF2B5EF4-FFF2-40B4-BE49-F238E27FC236}">
                <a16:creationId xmlns:a16="http://schemas.microsoft.com/office/drawing/2014/main" id="{DACAC221-36A9-769C-5604-9887FBABB3EF}"/>
              </a:ext>
            </a:extLst>
          </p:cNvPr>
          <p:cNvSpPr txBox="1"/>
          <p:nvPr/>
        </p:nvSpPr>
        <p:spPr>
          <a:xfrm>
            <a:off x="5024672" y="1099295"/>
            <a:ext cx="7465179" cy="400110"/>
          </a:xfrm>
          <a:prstGeom prst="rect">
            <a:avLst/>
          </a:prstGeom>
          <a:noFill/>
        </p:spPr>
        <p:txBody>
          <a:bodyPr wrap="square" rtlCol="0">
            <a:spAutoFit/>
          </a:bodyPr>
          <a:lstStyle/>
          <a:p>
            <a:r>
              <a:rPr lang="en-GB" sz="2000" b="1" dirty="0">
                <a:solidFill>
                  <a:srgbClr val="002F5F"/>
                </a:solidFill>
                <a:highlight>
                  <a:srgbClr val="FDDA25"/>
                </a:highlight>
              </a:rPr>
              <a:t>The top 3 ranking responsibilities identified by members are:</a:t>
            </a:r>
          </a:p>
        </p:txBody>
      </p:sp>
      <p:sp>
        <p:nvSpPr>
          <p:cNvPr id="5" name="TextBox 4">
            <a:extLst>
              <a:ext uri="{FF2B5EF4-FFF2-40B4-BE49-F238E27FC236}">
                <a16:creationId xmlns:a16="http://schemas.microsoft.com/office/drawing/2014/main" id="{4F575D1E-5FD3-E5C8-228A-D2DCB7A69D96}"/>
              </a:ext>
            </a:extLst>
          </p:cNvPr>
          <p:cNvSpPr txBox="1"/>
          <p:nvPr/>
        </p:nvSpPr>
        <p:spPr>
          <a:xfrm>
            <a:off x="5024672" y="1531699"/>
            <a:ext cx="6903718" cy="1200329"/>
          </a:xfrm>
          <a:prstGeom prst="rect">
            <a:avLst/>
          </a:prstGeom>
          <a:noFill/>
        </p:spPr>
        <p:txBody>
          <a:bodyPr wrap="square">
            <a:spAutoFit/>
          </a:bodyPr>
          <a:lstStyle/>
          <a:p>
            <a:r>
              <a:rPr lang="en-GB" b="1" dirty="0">
                <a:solidFill>
                  <a:srgbClr val="002F5F"/>
                </a:solidFill>
                <a:highlight>
                  <a:srgbClr val="FDDA25"/>
                </a:highlight>
              </a:rPr>
              <a:t>1. Operating in a way which reduces the environmental footprint of legal businesses</a:t>
            </a:r>
          </a:p>
          <a:p>
            <a:endParaRPr lang="en-GB" b="1" dirty="0">
              <a:solidFill>
                <a:srgbClr val="BE1C80"/>
              </a:solidFill>
            </a:endParaRPr>
          </a:p>
          <a:p>
            <a:endParaRPr lang="en-GB" b="1" dirty="0">
              <a:solidFill>
                <a:srgbClr val="BE1C80"/>
              </a:solidFill>
            </a:endParaRPr>
          </a:p>
        </p:txBody>
      </p:sp>
      <p:sp>
        <p:nvSpPr>
          <p:cNvPr id="6" name="TextBox 5">
            <a:extLst>
              <a:ext uri="{FF2B5EF4-FFF2-40B4-BE49-F238E27FC236}">
                <a16:creationId xmlns:a16="http://schemas.microsoft.com/office/drawing/2014/main" id="{AD0CB86D-6423-A65A-8CAE-6FD0D2FF7153}"/>
              </a:ext>
            </a:extLst>
          </p:cNvPr>
          <p:cNvSpPr txBox="1"/>
          <p:nvPr/>
        </p:nvSpPr>
        <p:spPr>
          <a:xfrm>
            <a:off x="5024673" y="3361217"/>
            <a:ext cx="6151327" cy="923330"/>
          </a:xfrm>
          <a:prstGeom prst="rect">
            <a:avLst/>
          </a:prstGeom>
          <a:noFill/>
        </p:spPr>
        <p:txBody>
          <a:bodyPr wrap="square">
            <a:spAutoFit/>
          </a:bodyPr>
          <a:lstStyle/>
          <a:p>
            <a:r>
              <a:rPr lang="en-GB" b="1" dirty="0">
                <a:solidFill>
                  <a:srgbClr val="002F5F"/>
                </a:solidFill>
                <a:highlight>
                  <a:srgbClr val="FDDA25"/>
                </a:highlight>
              </a:rPr>
              <a:t>2. Living in a way which reduces environmental footprint</a:t>
            </a:r>
          </a:p>
          <a:p>
            <a:endParaRPr lang="en-GB" b="1" dirty="0">
              <a:solidFill>
                <a:srgbClr val="002F5F"/>
              </a:solidFill>
              <a:highlight>
                <a:srgbClr val="FDDA25"/>
              </a:highlight>
            </a:endParaRPr>
          </a:p>
          <a:p>
            <a:endParaRPr lang="en-GB" b="1" dirty="0">
              <a:solidFill>
                <a:srgbClr val="BE1C80"/>
              </a:solidFill>
            </a:endParaRPr>
          </a:p>
        </p:txBody>
      </p:sp>
      <p:sp>
        <p:nvSpPr>
          <p:cNvPr id="7" name="TextBox 6">
            <a:extLst>
              <a:ext uri="{FF2B5EF4-FFF2-40B4-BE49-F238E27FC236}">
                <a16:creationId xmlns:a16="http://schemas.microsoft.com/office/drawing/2014/main" id="{F0D4A0C2-AEF0-D67E-139A-DD258414D63B}"/>
              </a:ext>
            </a:extLst>
          </p:cNvPr>
          <p:cNvSpPr txBox="1"/>
          <p:nvPr/>
        </p:nvSpPr>
        <p:spPr>
          <a:xfrm>
            <a:off x="4608945" y="4866279"/>
            <a:ext cx="7695445" cy="1200329"/>
          </a:xfrm>
          <a:prstGeom prst="rect">
            <a:avLst/>
          </a:prstGeom>
          <a:noFill/>
        </p:spPr>
        <p:txBody>
          <a:bodyPr wrap="square">
            <a:spAutoFit/>
          </a:bodyPr>
          <a:lstStyle/>
          <a:p>
            <a:r>
              <a:rPr lang="en-GB" b="1" dirty="0">
                <a:solidFill>
                  <a:srgbClr val="002F5F"/>
                </a:solidFill>
                <a:highlight>
                  <a:srgbClr val="FDDA25"/>
                </a:highlight>
              </a:rPr>
              <a:t>3. Supporting legislative policy making efforts to address climate change</a:t>
            </a:r>
          </a:p>
          <a:p>
            <a:endParaRPr lang="en-GB" b="1" dirty="0">
              <a:solidFill>
                <a:srgbClr val="002F5F"/>
              </a:solidFill>
              <a:highlight>
                <a:srgbClr val="FDDA25"/>
              </a:highlight>
            </a:endParaRPr>
          </a:p>
          <a:p>
            <a:endParaRPr lang="en-GB" b="1" dirty="0">
              <a:solidFill>
                <a:srgbClr val="002F5F"/>
              </a:solidFill>
              <a:highlight>
                <a:srgbClr val="FDDA25"/>
              </a:highlight>
            </a:endParaRPr>
          </a:p>
          <a:p>
            <a:endParaRPr lang="en-GB" b="1" dirty="0">
              <a:solidFill>
                <a:srgbClr val="BE1C80"/>
              </a:solidFill>
            </a:endParaRPr>
          </a:p>
        </p:txBody>
      </p:sp>
      <p:sp>
        <p:nvSpPr>
          <p:cNvPr id="8" name="TextBox 7">
            <a:extLst>
              <a:ext uri="{FF2B5EF4-FFF2-40B4-BE49-F238E27FC236}">
                <a16:creationId xmlns:a16="http://schemas.microsoft.com/office/drawing/2014/main" id="{FE0138D6-15EE-8194-A9D3-68CC50CB5D97}"/>
              </a:ext>
            </a:extLst>
          </p:cNvPr>
          <p:cNvSpPr txBox="1"/>
          <p:nvPr/>
        </p:nvSpPr>
        <p:spPr>
          <a:xfrm>
            <a:off x="4842652" y="2095347"/>
            <a:ext cx="7090730" cy="1077218"/>
          </a:xfrm>
          <a:prstGeom prst="rect">
            <a:avLst/>
          </a:prstGeom>
          <a:noFill/>
        </p:spPr>
        <p:txBody>
          <a:bodyPr wrap="square">
            <a:spAutoFit/>
          </a:bodyPr>
          <a:lstStyle/>
          <a:p>
            <a:pPr marL="285750" indent="-285750">
              <a:buFont typeface="Wingdings" panose="05000000000000000000" pitchFamily="2" charset="2"/>
              <a:buChar char="§"/>
            </a:pPr>
            <a:r>
              <a:rPr lang="en-GB" sz="1600" dirty="0">
                <a:solidFill>
                  <a:srgbClr val="004175"/>
                </a:solidFill>
              </a:rPr>
              <a:t>Much more likely to be viewed as a responsibility by those NOT in Criminal or Children’s Legal Aid, for Roll only (compared to solicitors), for 18-26 year olds and also by those in accessible rural areas but viewed as less of a responsibility by those in firms of 10 or fewer solicitors</a:t>
            </a:r>
          </a:p>
        </p:txBody>
      </p:sp>
      <p:sp>
        <p:nvSpPr>
          <p:cNvPr id="11" name="TextBox 10">
            <a:extLst>
              <a:ext uri="{FF2B5EF4-FFF2-40B4-BE49-F238E27FC236}">
                <a16:creationId xmlns:a16="http://schemas.microsoft.com/office/drawing/2014/main" id="{32BDEA90-21D9-C132-A703-505EC7F9135B}"/>
              </a:ext>
            </a:extLst>
          </p:cNvPr>
          <p:cNvSpPr txBox="1"/>
          <p:nvPr/>
        </p:nvSpPr>
        <p:spPr>
          <a:xfrm>
            <a:off x="4842651" y="3756714"/>
            <a:ext cx="7085739" cy="1077218"/>
          </a:xfrm>
          <a:prstGeom prst="rect">
            <a:avLst/>
          </a:prstGeom>
          <a:noFill/>
        </p:spPr>
        <p:txBody>
          <a:bodyPr wrap="square">
            <a:spAutoFit/>
          </a:bodyPr>
          <a:lstStyle/>
          <a:p>
            <a:pPr marL="285750" indent="-285750">
              <a:buFont typeface="Wingdings" panose="05000000000000000000" pitchFamily="2" charset="2"/>
              <a:buChar char="§"/>
            </a:pPr>
            <a:r>
              <a:rPr lang="en-GB" sz="1600">
                <a:solidFill>
                  <a:srgbClr val="004175"/>
                </a:solidFill>
              </a:rPr>
              <a:t>Much more likely to be viewed as a responsibility for those NOT in Criminal Legal Aid, members in South Strathclyde, Dumfries and Galloway compared to other Sheriffdoms, but seen as less of a responsibility by those in private firms of 5 or fewer solicitors </a:t>
            </a:r>
          </a:p>
        </p:txBody>
      </p:sp>
      <p:sp>
        <p:nvSpPr>
          <p:cNvPr id="13" name="TextBox 12">
            <a:extLst>
              <a:ext uri="{FF2B5EF4-FFF2-40B4-BE49-F238E27FC236}">
                <a16:creationId xmlns:a16="http://schemas.microsoft.com/office/drawing/2014/main" id="{0FEACB99-FC12-FF5F-8393-ABFECBE5051F}"/>
              </a:ext>
            </a:extLst>
          </p:cNvPr>
          <p:cNvSpPr txBox="1"/>
          <p:nvPr/>
        </p:nvSpPr>
        <p:spPr>
          <a:xfrm>
            <a:off x="4427145" y="5288340"/>
            <a:ext cx="7529663" cy="1323439"/>
          </a:xfrm>
          <a:prstGeom prst="rect">
            <a:avLst/>
          </a:prstGeom>
          <a:noFill/>
        </p:spPr>
        <p:txBody>
          <a:bodyPr wrap="square">
            <a:spAutoFit/>
          </a:bodyPr>
          <a:lstStyle/>
          <a:p>
            <a:pPr marL="285750" indent="-285750">
              <a:buFont typeface="Wingdings" panose="05000000000000000000" pitchFamily="2" charset="2"/>
              <a:buChar char="§"/>
            </a:pPr>
            <a:r>
              <a:rPr lang="en-GB" sz="1600" dirty="0">
                <a:solidFill>
                  <a:srgbClr val="004175"/>
                </a:solidFill>
              </a:rPr>
              <a:t>Much more likely to be viewed as a responsibility for those NOT in Criminal Legal Aid, for trainees and those who have recently joined the profession, for the 34 and under age group, for members in South Strathclyde, Dumfries and Galloway and Lothian &amp; Borders compared to other Sheriffdoms and for members in organisations with 11 or more solicitors</a:t>
            </a:r>
          </a:p>
        </p:txBody>
      </p:sp>
    </p:spTree>
    <p:extLst>
      <p:ext uri="{BB962C8B-B14F-4D97-AF65-F5344CB8AC3E}">
        <p14:creationId xmlns:p14="http://schemas.microsoft.com/office/powerpoint/2010/main" val="34655647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DBBA24C-70D5-8A8C-CA68-07C6A3E4D140}"/>
              </a:ext>
            </a:extLst>
          </p:cNvPr>
          <p:cNvSpPr>
            <a:spLocks noGrp="1"/>
          </p:cNvSpPr>
          <p:nvPr>
            <p:ph type="sldNum" sz="quarter" idx="12"/>
          </p:nvPr>
        </p:nvSpPr>
        <p:spPr/>
        <p:txBody>
          <a:bodyPr/>
          <a:lstStyle/>
          <a:p>
            <a:fld id="{CE5598E4-D81B-4247-A88E-9EAB412F59C6}" type="slidenum">
              <a:rPr lang="en-GB" smtClean="0"/>
              <a:t>12</a:t>
            </a:fld>
            <a:endParaRPr lang="en-GB"/>
          </a:p>
        </p:txBody>
      </p:sp>
      <p:sp>
        <p:nvSpPr>
          <p:cNvPr id="5" name="Title 1">
            <a:extLst>
              <a:ext uri="{FF2B5EF4-FFF2-40B4-BE49-F238E27FC236}">
                <a16:creationId xmlns:a16="http://schemas.microsoft.com/office/drawing/2014/main" id="{4590C702-534C-BFFE-6F0E-183B075347F5}"/>
              </a:ext>
            </a:extLst>
          </p:cNvPr>
          <p:cNvSpPr txBox="1">
            <a:spLocks/>
          </p:cNvSpPr>
          <p:nvPr/>
        </p:nvSpPr>
        <p:spPr>
          <a:xfrm>
            <a:off x="89386" y="180908"/>
            <a:ext cx="12102614" cy="407920"/>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r>
              <a:rPr lang="en-GB" sz="2000">
                <a:solidFill>
                  <a:srgbClr val="002060"/>
                </a:solidFill>
              </a:rPr>
              <a:t>Climate change - How might the Society help address the responsibilities of the profession on climate change?</a:t>
            </a:r>
          </a:p>
        </p:txBody>
      </p:sp>
      <p:sp>
        <p:nvSpPr>
          <p:cNvPr id="6" name="Title 1">
            <a:extLst>
              <a:ext uri="{FF2B5EF4-FFF2-40B4-BE49-F238E27FC236}">
                <a16:creationId xmlns:a16="http://schemas.microsoft.com/office/drawing/2014/main" id="{B5B61A38-AC2A-26B8-2A42-1981A3BE4829}"/>
              </a:ext>
            </a:extLst>
          </p:cNvPr>
          <p:cNvSpPr txBox="1">
            <a:spLocks/>
          </p:cNvSpPr>
          <p:nvPr/>
        </p:nvSpPr>
        <p:spPr>
          <a:xfrm>
            <a:off x="4870157" y="1518943"/>
            <a:ext cx="8546614" cy="407920"/>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endParaRPr lang="en-GB" sz="1800">
              <a:solidFill>
                <a:schemeClr val="tx1"/>
              </a:solidFill>
            </a:endParaRPr>
          </a:p>
        </p:txBody>
      </p:sp>
      <p:graphicFrame>
        <p:nvGraphicFramePr>
          <p:cNvPr id="11" name="Chart 10">
            <a:extLst>
              <a:ext uri="{FF2B5EF4-FFF2-40B4-BE49-F238E27FC236}">
                <a16:creationId xmlns:a16="http://schemas.microsoft.com/office/drawing/2014/main" id="{42E35E34-FF8F-3164-8AE3-C04F337A6CF2}"/>
              </a:ext>
            </a:extLst>
          </p:cNvPr>
          <p:cNvGraphicFramePr/>
          <p:nvPr>
            <p:extLst>
              <p:ext uri="{D42A27DB-BD31-4B8C-83A1-F6EECF244321}">
                <p14:modId xmlns:p14="http://schemas.microsoft.com/office/powerpoint/2010/main" val="15168019"/>
              </p:ext>
            </p:extLst>
          </p:nvPr>
        </p:nvGraphicFramePr>
        <p:xfrm>
          <a:off x="185058" y="765273"/>
          <a:ext cx="4293353" cy="5875491"/>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a:extLst>
              <a:ext uri="{FF2B5EF4-FFF2-40B4-BE49-F238E27FC236}">
                <a16:creationId xmlns:a16="http://schemas.microsoft.com/office/drawing/2014/main" id="{57453A61-F6D2-66B7-5E2F-B896FDFE96C2}"/>
              </a:ext>
            </a:extLst>
          </p:cNvPr>
          <p:cNvSpPr txBox="1"/>
          <p:nvPr/>
        </p:nvSpPr>
        <p:spPr>
          <a:xfrm>
            <a:off x="4609949" y="765273"/>
            <a:ext cx="7112273" cy="2031325"/>
          </a:xfrm>
          <a:prstGeom prst="rect">
            <a:avLst/>
          </a:prstGeom>
          <a:noFill/>
        </p:spPr>
        <p:txBody>
          <a:bodyPr wrap="square" rtlCol="0">
            <a:spAutoFit/>
          </a:bodyPr>
          <a:lstStyle/>
          <a:p>
            <a:pPr algn="just"/>
            <a:r>
              <a:rPr lang="en-US" dirty="0"/>
              <a:t>Thematic analysis was conducted on the 105 open-ended responses to the above question; in order to group together commonly mentioned ideas or thoughts within the group and identify any patterns. </a:t>
            </a:r>
          </a:p>
          <a:p>
            <a:pPr algn="just"/>
            <a:endParaRPr lang="en-US" dirty="0"/>
          </a:p>
          <a:p>
            <a:pPr algn="just"/>
            <a:r>
              <a:rPr lang="en-US" dirty="0"/>
              <a:t>11 themes emerged, 8 themes describing ways in which the Society might act to address this issue, and 3 themes to account for reasons to describe why this is not a topic the Society should be responsible for. </a:t>
            </a:r>
          </a:p>
        </p:txBody>
      </p:sp>
      <p:sp>
        <p:nvSpPr>
          <p:cNvPr id="9" name="TextBox 8">
            <a:extLst>
              <a:ext uri="{FF2B5EF4-FFF2-40B4-BE49-F238E27FC236}">
                <a16:creationId xmlns:a16="http://schemas.microsoft.com/office/drawing/2014/main" id="{7BD73C19-494F-05A3-EB8D-96F67DC6AFF7}"/>
              </a:ext>
            </a:extLst>
          </p:cNvPr>
          <p:cNvSpPr txBox="1"/>
          <p:nvPr/>
        </p:nvSpPr>
        <p:spPr>
          <a:xfrm>
            <a:off x="9703927" y="3276573"/>
            <a:ext cx="2303015" cy="2554545"/>
          </a:xfrm>
          <a:prstGeom prst="rect">
            <a:avLst/>
          </a:prstGeom>
          <a:noFill/>
        </p:spPr>
        <p:txBody>
          <a:bodyPr wrap="square">
            <a:spAutoFit/>
          </a:bodyPr>
          <a:lstStyle/>
          <a:p>
            <a:r>
              <a:rPr lang="en-US" sz="1600" dirty="0">
                <a:solidFill>
                  <a:srgbClr val="1D9BA1"/>
                </a:solidFill>
              </a:rPr>
              <a:t>Set an example by reducing environmental impact in its own operations, and providing guidance/encouragement to others in the profession to do likewise. Award for firms/individuals who have shown initiative in this area.</a:t>
            </a:r>
            <a:endParaRPr lang="en-GB" sz="1600" dirty="0">
              <a:solidFill>
                <a:srgbClr val="1D9BA1"/>
              </a:solidFill>
            </a:endParaRPr>
          </a:p>
        </p:txBody>
      </p:sp>
      <p:sp>
        <p:nvSpPr>
          <p:cNvPr id="12" name="TextBox 11">
            <a:extLst>
              <a:ext uri="{FF2B5EF4-FFF2-40B4-BE49-F238E27FC236}">
                <a16:creationId xmlns:a16="http://schemas.microsoft.com/office/drawing/2014/main" id="{6D1CB03E-3EF0-F7B1-45A0-B8C510C07363}"/>
              </a:ext>
            </a:extLst>
          </p:cNvPr>
          <p:cNvSpPr txBox="1"/>
          <p:nvPr/>
        </p:nvSpPr>
        <p:spPr>
          <a:xfrm>
            <a:off x="4456921" y="3276573"/>
            <a:ext cx="2175030" cy="1569660"/>
          </a:xfrm>
          <a:prstGeom prst="rect">
            <a:avLst/>
          </a:prstGeom>
          <a:noFill/>
        </p:spPr>
        <p:txBody>
          <a:bodyPr wrap="square">
            <a:spAutoFit/>
          </a:bodyPr>
          <a:lstStyle/>
          <a:p>
            <a:r>
              <a:rPr lang="en-US" sz="1600" dirty="0">
                <a:solidFill>
                  <a:srgbClr val="1D9BA1"/>
                </a:solidFill>
              </a:rPr>
              <a:t>Showcase and promote training on climate change topics relevant to the legal profession - amongst other training topics.</a:t>
            </a:r>
            <a:endParaRPr lang="en-GB" sz="1600" dirty="0">
              <a:solidFill>
                <a:srgbClr val="1D9BA1"/>
              </a:solidFill>
            </a:endParaRPr>
          </a:p>
        </p:txBody>
      </p:sp>
      <p:sp>
        <p:nvSpPr>
          <p:cNvPr id="14" name="TextBox 13">
            <a:extLst>
              <a:ext uri="{FF2B5EF4-FFF2-40B4-BE49-F238E27FC236}">
                <a16:creationId xmlns:a16="http://schemas.microsoft.com/office/drawing/2014/main" id="{1EEB2755-264D-A103-84E2-2AAB4730FEBE}"/>
              </a:ext>
            </a:extLst>
          </p:cNvPr>
          <p:cNvSpPr txBox="1"/>
          <p:nvPr/>
        </p:nvSpPr>
        <p:spPr>
          <a:xfrm>
            <a:off x="6778425" y="3276573"/>
            <a:ext cx="2760926" cy="1569660"/>
          </a:xfrm>
          <a:prstGeom prst="rect">
            <a:avLst/>
          </a:prstGeom>
          <a:noFill/>
        </p:spPr>
        <p:txBody>
          <a:bodyPr wrap="square">
            <a:spAutoFit/>
          </a:bodyPr>
          <a:lstStyle/>
          <a:p>
            <a:r>
              <a:rPr lang="en-US" sz="1600" dirty="0">
                <a:solidFill>
                  <a:srgbClr val="1D9BA1"/>
                </a:solidFill>
              </a:rPr>
              <a:t>Facilitate the exchange of reliable information on climate change issues/risks/legal obligations etc. through website/journal/ training events.</a:t>
            </a:r>
            <a:endParaRPr lang="en-GB" sz="1600" dirty="0">
              <a:solidFill>
                <a:srgbClr val="1D9BA1"/>
              </a:solidFill>
            </a:endParaRPr>
          </a:p>
        </p:txBody>
      </p:sp>
    </p:spTree>
    <p:extLst>
      <p:ext uri="{BB962C8B-B14F-4D97-AF65-F5344CB8AC3E}">
        <p14:creationId xmlns:p14="http://schemas.microsoft.com/office/powerpoint/2010/main" val="19306228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DBBA24C-70D5-8A8C-CA68-07C6A3E4D140}"/>
              </a:ext>
            </a:extLst>
          </p:cNvPr>
          <p:cNvSpPr>
            <a:spLocks noGrp="1"/>
          </p:cNvSpPr>
          <p:nvPr>
            <p:ph type="sldNum" sz="quarter" idx="12"/>
          </p:nvPr>
        </p:nvSpPr>
        <p:spPr/>
        <p:txBody>
          <a:bodyPr/>
          <a:lstStyle/>
          <a:p>
            <a:fld id="{CE5598E4-D81B-4247-A88E-9EAB412F59C6}" type="slidenum">
              <a:rPr lang="en-GB" smtClean="0"/>
              <a:t>13</a:t>
            </a:fld>
            <a:endParaRPr lang="en-GB"/>
          </a:p>
        </p:txBody>
      </p:sp>
      <p:sp>
        <p:nvSpPr>
          <p:cNvPr id="5" name="Title 1">
            <a:extLst>
              <a:ext uri="{FF2B5EF4-FFF2-40B4-BE49-F238E27FC236}">
                <a16:creationId xmlns:a16="http://schemas.microsoft.com/office/drawing/2014/main" id="{4590C702-534C-BFFE-6F0E-183B075347F5}"/>
              </a:ext>
            </a:extLst>
          </p:cNvPr>
          <p:cNvSpPr txBox="1">
            <a:spLocks/>
          </p:cNvSpPr>
          <p:nvPr/>
        </p:nvSpPr>
        <p:spPr>
          <a:xfrm>
            <a:off x="220015" y="180908"/>
            <a:ext cx="12102614" cy="407920"/>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r>
              <a:rPr lang="en-GB" sz="2000">
                <a:solidFill>
                  <a:srgbClr val="002060"/>
                </a:solidFill>
              </a:rPr>
              <a:t>Climate change –Areas of interest</a:t>
            </a:r>
          </a:p>
        </p:txBody>
      </p:sp>
      <p:sp>
        <p:nvSpPr>
          <p:cNvPr id="6" name="Title 1">
            <a:extLst>
              <a:ext uri="{FF2B5EF4-FFF2-40B4-BE49-F238E27FC236}">
                <a16:creationId xmlns:a16="http://schemas.microsoft.com/office/drawing/2014/main" id="{B5B61A38-AC2A-26B8-2A42-1981A3BE4829}"/>
              </a:ext>
            </a:extLst>
          </p:cNvPr>
          <p:cNvSpPr txBox="1">
            <a:spLocks/>
          </p:cNvSpPr>
          <p:nvPr/>
        </p:nvSpPr>
        <p:spPr>
          <a:xfrm>
            <a:off x="3853120" y="1612258"/>
            <a:ext cx="8546614" cy="407920"/>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endParaRPr lang="en-GB" sz="1800">
              <a:solidFill>
                <a:schemeClr val="tx1"/>
              </a:solidFill>
            </a:endParaRPr>
          </a:p>
        </p:txBody>
      </p:sp>
      <p:sp>
        <p:nvSpPr>
          <p:cNvPr id="2" name="TextBox 1">
            <a:extLst>
              <a:ext uri="{FF2B5EF4-FFF2-40B4-BE49-F238E27FC236}">
                <a16:creationId xmlns:a16="http://schemas.microsoft.com/office/drawing/2014/main" id="{7E738939-3FF4-28A3-0CB3-60745F69691C}"/>
              </a:ext>
            </a:extLst>
          </p:cNvPr>
          <p:cNvSpPr txBox="1"/>
          <p:nvPr/>
        </p:nvSpPr>
        <p:spPr>
          <a:xfrm>
            <a:off x="541175" y="2590596"/>
            <a:ext cx="11430001" cy="3139321"/>
          </a:xfrm>
          <a:prstGeom prst="rect">
            <a:avLst/>
          </a:prstGeom>
          <a:noFill/>
        </p:spPr>
        <p:txBody>
          <a:bodyPr wrap="square" rtlCol="0">
            <a:spAutoFit/>
          </a:bodyPr>
          <a:lstStyle/>
          <a:p>
            <a:pPr algn="just"/>
            <a:r>
              <a:rPr lang="en-US" b="1" dirty="0"/>
              <a:t>The top 2 reported ways in which the Society might help address the responsibilities of the profession on climate change were: </a:t>
            </a:r>
          </a:p>
          <a:p>
            <a:pPr algn="just"/>
            <a:endParaRPr lang="en-US" b="1" dirty="0"/>
          </a:p>
          <a:p>
            <a:pPr marL="342900" indent="-342900" algn="just">
              <a:buFont typeface="+mj-lt"/>
              <a:buAutoNum type="arabicPeriod"/>
            </a:pPr>
            <a:r>
              <a:rPr lang="en-US" b="1" dirty="0">
                <a:solidFill>
                  <a:srgbClr val="1D9BA1"/>
                </a:solidFill>
              </a:rPr>
              <a:t>Advice and guidance </a:t>
            </a:r>
          </a:p>
          <a:p>
            <a:pPr marL="800100" lvl="1" indent="-342900" algn="just">
              <a:buFont typeface="Wingdings" panose="05000000000000000000" pitchFamily="2" charset="2"/>
              <a:buChar char="§"/>
            </a:pPr>
            <a:r>
              <a:rPr lang="en-US" dirty="0"/>
              <a:t>Common theme across the board, with 21.1% of responses including this within their answers.</a:t>
            </a:r>
          </a:p>
          <a:p>
            <a:pPr marL="800100" lvl="1" indent="-342900" algn="just">
              <a:buFont typeface="Wingdings" panose="05000000000000000000" pitchFamily="2" charset="2"/>
              <a:buChar char="§"/>
            </a:pPr>
            <a:r>
              <a:rPr lang="en-US" dirty="0"/>
              <a:t>Firms with more than 51 solicitors and larger private firms were slightly more likely to report this within their answer</a:t>
            </a:r>
          </a:p>
          <a:p>
            <a:pPr marL="342900" indent="-342900" algn="just">
              <a:buFont typeface="+mj-lt"/>
              <a:buAutoNum type="arabicPeriod"/>
            </a:pPr>
            <a:r>
              <a:rPr lang="en-GB" b="1" dirty="0">
                <a:solidFill>
                  <a:srgbClr val="1D9BA1"/>
                </a:solidFill>
              </a:rPr>
              <a:t>Training and learning resources</a:t>
            </a:r>
          </a:p>
          <a:p>
            <a:pPr marL="800100" lvl="1" indent="-342900" algn="just">
              <a:buFont typeface="Wingdings" panose="05000000000000000000" pitchFamily="2" charset="2"/>
              <a:buChar char="§"/>
            </a:pPr>
            <a:r>
              <a:rPr lang="en-GB" dirty="0"/>
              <a:t>More likely to report this were those members working in Children’s Legal Aid, working within In House Firms or within Lothian and Borders sheriffdom. Members who were in private firms were less likely to report this within their open-ended answer.</a:t>
            </a:r>
          </a:p>
        </p:txBody>
      </p:sp>
      <p:pic>
        <p:nvPicPr>
          <p:cNvPr id="7" name="Picture 6">
            <a:extLst>
              <a:ext uri="{FF2B5EF4-FFF2-40B4-BE49-F238E27FC236}">
                <a16:creationId xmlns:a16="http://schemas.microsoft.com/office/drawing/2014/main" id="{D48E658E-5D78-85E1-3A96-5EDE0CC8645F}"/>
              </a:ext>
            </a:extLst>
          </p:cNvPr>
          <p:cNvPicPr>
            <a:picLocks noChangeAspect="1"/>
          </p:cNvPicPr>
          <p:nvPr/>
        </p:nvPicPr>
        <p:blipFill>
          <a:blip r:embed="rId2"/>
          <a:stretch>
            <a:fillRect/>
          </a:stretch>
        </p:blipFill>
        <p:spPr>
          <a:xfrm>
            <a:off x="25545" y="869308"/>
            <a:ext cx="4333875" cy="1485900"/>
          </a:xfrm>
          <a:prstGeom prst="rect">
            <a:avLst/>
          </a:prstGeom>
        </p:spPr>
      </p:pic>
    </p:spTree>
    <p:extLst>
      <p:ext uri="{BB962C8B-B14F-4D97-AF65-F5344CB8AC3E}">
        <p14:creationId xmlns:p14="http://schemas.microsoft.com/office/powerpoint/2010/main" val="1996749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3885A-D103-4478-9FDC-937B7BED5199}"/>
              </a:ext>
            </a:extLst>
          </p:cNvPr>
          <p:cNvSpPr>
            <a:spLocks noGrp="1"/>
          </p:cNvSpPr>
          <p:nvPr>
            <p:ph type="title"/>
          </p:nvPr>
        </p:nvSpPr>
        <p:spPr>
          <a:xfrm>
            <a:off x="89386" y="71582"/>
            <a:ext cx="11881790" cy="674868"/>
          </a:xfrm>
        </p:spPr>
        <p:txBody>
          <a:bodyPr>
            <a:normAutofit/>
          </a:bodyPr>
          <a:lstStyle/>
          <a:p>
            <a:r>
              <a:rPr lang="en-GB" sz="2000">
                <a:solidFill>
                  <a:srgbClr val="002060"/>
                </a:solidFill>
              </a:rPr>
              <a:t>The next year…- What would you like to see from the society over the next year as the legal profession continues to adapt as we emerge from the covid-19 pandemic?</a:t>
            </a:r>
          </a:p>
        </p:txBody>
      </p:sp>
      <p:sp>
        <p:nvSpPr>
          <p:cNvPr id="4" name="Slide Number Placeholder 3">
            <a:extLst>
              <a:ext uri="{FF2B5EF4-FFF2-40B4-BE49-F238E27FC236}">
                <a16:creationId xmlns:a16="http://schemas.microsoft.com/office/drawing/2014/main" id="{3C426F33-0416-4276-A167-551788C8B236}"/>
              </a:ext>
            </a:extLst>
          </p:cNvPr>
          <p:cNvSpPr>
            <a:spLocks noGrp="1"/>
          </p:cNvSpPr>
          <p:nvPr>
            <p:ph type="sldNum" sz="quarter" idx="12"/>
          </p:nvPr>
        </p:nvSpPr>
        <p:spPr/>
        <p:txBody>
          <a:bodyPr/>
          <a:lstStyle/>
          <a:p>
            <a:fld id="{CE5598E4-D81B-4247-A88E-9EAB412F59C6}" type="slidenum">
              <a:rPr lang="en-GB" smtClean="0"/>
              <a:pPr/>
              <a:t>14</a:t>
            </a:fld>
            <a:endParaRPr lang="en-GB"/>
          </a:p>
        </p:txBody>
      </p:sp>
      <p:sp>
        <p:nvSpPr>
          <p:cNvPr id="10" name="TextBox 9">
            <a:extLst>
              <a:ext uri="{FF2B5EF4-FFF2-40B4-BE49-F238E27FC236}">
                <a16:creationId xmlns:a16="http://schemas.microsoft.com/office/drawing/2014/main" id="{734FAAAE-3CA2-00A9-4C7D-161A2BB8E015}"/>
              </a:ext>
            </a:extLst>
          </p:cNvPr>
          <p:cNvSpPr txBox="1"/>
          <p:nvPr/>
        </p:nvSpPr>
        <p:spPr>
          <a:xfrm>
            <a:off x="177276" y="795143"/>
            <a:ext cx="11461103" cy="646331"/>
          </a:xfrm>
          <a:prstGeom prst="rect">
            <a:avLst/>
          </a:prstGeom>
          <a:noFill/>
        </p:spPr>
        <p:txBody>
          <a:bodyPr wrap="square" rtlCol="0">
            <a:spAutoFit/>
          </a:bodyPr>
          <a:lstStyle/>
          <a:p>
            <a:r>
              <a:rPr lang="en-US"/>
              <a:t>Thematic analysis was conducted on the 283 responses of the open-ended question above. This was in order to group together responses of similar nature and popularity and analyze them across groups. </a:t>
            </a:r>
            <a:endParaRPr lang="en-GB"/>
          </a:p>
        </p:txBody>
      </p:sp>
      <p:graphicFrame>
        <p:nvGraphicFramePr>
          <p:cNvPr id="7" name="Chart 6">
            <a:extLst>
              <a:ext uri="{FF2B5EF4-FFF2-40B4-BE49-F238E27FC236}">
                <a16:creationId xmlns:a16="http://schemas.microsoft.com/office/drawing/2014/main" id="{E8DBD5D0-FC64-AA3C-C9DC-4B318019D319}"/>
              </a:ext>
            </a:extLst>
          </p:cNvPr>
          <p:cNvGraphicFramePr/>
          <p:nvPr>
            <p:extLst>
              <p:ext uri="{D42A27DB-BD31-4B8C-83A1-F6EECF244321}">
                <p14:modId xmlns:p14="http://schemas.microsoft.com/office/powerpoint/2010/main" val="3212124251"/>
              </p:ext>
            </p:extLst>
          </p:nvPr>
        </p:nvGraphicFramePr>
        <p:xfrm>
          <a:off x="177276" y="1633033"/>
          <a:ext cx="5795865" cy="4860241"/>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27CC9E96-59A7-D7D0-A522-1EBBFCAAB244}"/>
              </a:ext>
            </a:extLst>
          </p:cNvPr>
          <p:cNvSpPr txBox="1"/>
          <p:nvPr/>
        </p:nvSpPr>
        <p:spPr>
          <a:xfrm>
            <a:off x="5622202" y="1560328"/>
            <a:ext cx="6392522" cy="4801314"/>
          </a:xfrm>
          <a:prstGeom prst="rect">
            <a:avLst/>
          </a:prstGeom>
          <a:noFill/>
        </p:spPr>
        <p:txBody>
          <a:bodyPr wrap="square" rtlCol="0">
            <a:spAutoFit/>
          </a:bodyPr>
          <a:lstStyle/>
          <a:p>
            <a:r>
              <a:rPr lang="en-US" sz="1600" dirty="0"/>
              <a:t>The top three themes that emerged described: </a:t>
            </a:r>
          </a:p>
          <a:p>
            <a:pPr marL="342900" indent="-342900">
              <a:buFont typeface="+mj-lt"/>
              <a:buAutoNum type="arabicPeriod"/>
            </a:pPr>
            <a:r>
              <a:rPr lang="en-US" sz="1600" b="1" dirty="0">
                <a:solidFill>
                  <a:srgbClr val="1D9BA1"/>
                </a:solidFill>
              </a:rPr>
              <a:t>General support </a:t>
            </a:r>
            <a:r>
              <a:rPr lang="en-US" sz="1600" dirty="0"/>
              <a:t>– this encompasses ways in which the Society can address the needs of different types of firms and members </a:t>
            </a:r>
            <a:r>
              <a:rPr lang="en-US" sz="1600" i="1" dirty="0"/>
              <a:t>(see page 15)</a:t>
            </a:r>
          </a:p>
          <a:p>
            <a:pPr marL="800100" lvl="1" indent="-342900">
              <a:buFont typeface="Wingdings" panose="05000000000000000000" pitchFamily="2" charset="2"/>
              <a:buChar char="§"/>
            </a:pPr>
            <a:r>
              <a:rPr lang="en-US" sz="1600" dirty="0"/>
              <a:t>Those more likely to want to see more support from the Society are females, those working in Criminal and Children’s Legal Aid, Trainees and those who have been solicitors for less than 1 year, and those aged 39 or under.</a:t>
            </a:r>
          </a:p>
          <a:p>
            <a:pPr marL="342900" indent="-342900">
              <a:buFont typeface="+mj-lt"/>
              <a:buAutoNum type="arabicPeriod"/>
            </a:pPr>
            <a:r>
              <a:rPr lang="en-US" sz="1600" b="1" dirty="0">
                <a:solidFill>
                  <a:srgbClr val="1D9BA1"/>
                </a:solidFill>
              </a:rPr>
              <a:t>Costs</a:t>
            </a:r>
            <a:r>
              <a:rPr lang="en-US" sz="1600" dirty="0">
                <a:solidFill>
                  <a:srgbClr val="1D9BA1"/>
                </a:solidFill>
              </a:rPr>
              <a:t> </a:t>
            </a:r>
            <a:r>
              <a:rPr lang="en-US" sz="1600" dirty="0"/>
              <a:t>– issues surrounding the cost of membership, cost of CPD and salaries of members</a:t>
            </a:r>
          </a:p>
          <a:p>
            <a:pPr marL="800100" lvl="1" indent="-342900">
              <a:buFont typeface="Wingdings" panose="05000000000000000000" pitchFamily="2" charset="2"/>
              <a:buChar char="§"/>
            </a:pPr>
            <a:r>
              <a:rPr lang="en-US" sz="1600" dirty="0"/>
              <a:t>More likely if female, roll-only members, and those working for In-House Private firms</a:t>
            </a:r>
          </a:p>
          <a:p>
            <a:pPr marL="800100" lvl="1" indent="-342900">
              <a:buFont typeface="Wingdings" panose="05000000000000000000" pitchFamily="2" charset="2"/>
              <a:buChar char="§"/>
            </a:pPr>
            <a:r>
              <a:rPr lang="en-US" sz="1600" dirty="0"/>
              <a:t>Less likely to mention cost of the profession if over 50 years old</a:t>
            </a:r>
          </a:p>
          <a:p>
            <a:pPr marL="342900" indent="-342900">
              <a:buFont typeface="+mj-lt"/>
              <a:buAutoNum type="arabicPeriod"/>
            </a:pPr>
            <a:endParaRPr lang="en-US" sz="1600" b="1" dirty="0">
              <a:solidFill>
                <a:srgbClr val="1D9BA1"/>
              </a:solidFill>
            </a:endParaRPr>
          </a:p>
          <a:p>
            <a:pPr marL="342900" indent="-342900">
              <a:buFont typeface="+mj-lt"/>
              <a:buAutoNum type="arabicPeriod"/>
            </a:pPr>
            <a:r>
              <a:rPr lang="en-US" sz="1600" b="1" dirty="0">
                <a:solidFill>
                  <a:srgbClr val="1D9BA1"/>
                </a:solidFill>
              </a:rPr>
              <a:t>Working and Environmental Change </a:t>
            </a:r>
            <a:r>
              <a:rPr lang="en-US" sz="1600" dirty="0"/>
              <a:t>– this theme described the Society’s role in encouraging flexible/home working, electronic working (e.g., reduced the need for paper forms and signatures) and combatting climate change as a profession</a:t>
            </a:r>
          </a:p>
          <a:p>
            <a:endParaRPr lang="en-GB" dirty="0"/>
          </a:p>
        </p:txBody>
      </p:sp>
    </p:spTree>
    <p:extLst>
      <p:ext uri="{BB962C8B-B14F-4D97-AF65-F5344CB8AC3E}">
        <p14:creationId xmlns:p14="http://schemas.microsoft.com/office/powerpoint/2010/main" val="20993427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3885A-D103-4478-9FDC-937B7BED5199}"/>
              </a:ext>
            </a:extLst>
          </p:cNvPr>
          <p:cNvSpPr>
            <a:spLocks noGrp="1"/>
          </p:cNvSpPr>
          <p:nvPr>
            <p:ph type="title"/>
          </p:nvPr>
        </p:nvSpPr>
        <p:spPr>
          <a:xfrm>
            <a:off x="89386" y="71582"/>
            <a:ext cx="11881790" cy="674868"/>
          </a:xfrm>
        </p:spPr>
        <p:txBody>
          <a:bodyPr>
            <a:normAutofit/>
          </a:bodyPr>
          <a:lstStyle/>
          <a:p>
            <a:r>
              <a:rPr lang="en-GB" sz="2000">
                <a:solidFill>
                  <a:srgbClr val="002060"/>
                </a:solidFill>
              </a:rPr>
              <a:t>The next year…- Types of support</a:t>
            </a:r>
          </a:p>
        </p:txBody>
      </p:sp>
      <p:sp>
        <p:nvSpPr>
          <p:cNvPr id="4" name="Slide Number Placeholder 3">
            <a:extLst>
              <a:ext uri="{FF2B5EF4-FFF2-40B4-BE49-F238E27FC236}">
                <a16:creationId xmlns:a16="http://schemas.microsoft.com/office/drawing/2014/main" id="{3C426F33-0416-4276-A167-551788C8B236}"/>
              </a:ext>
            </a:extLst>
          </p:cNvPr>
          <p:cNvSpPr>
            <a:spLocks noGrp="1"/>
          </p:cNvSpPr>
          <p:nvPr>
            <p:ph type="sldNum" sz="quarter" idx="12"/>
          </p:nvPr>
        </p:nvSpPr>
        <p:spPr>
          <a:xfrm>
            <a:off x="10889802" y="6503237"/>
            <a:ext cx="973667" cy="274320"/>
          </a:xfrm>
        </p:spPr>
        <p:txBody>
          <a:bodyPr/>
          <a:lstStyle/>
          <a:p>
            <a:fld id="{CE5598E4-D81B-4247-A88E-9EAB412F59C6}" type="slidenum">
              <a:rPr lang="en-GB" smtClean="0"/>
              <a:pPr/>
              <a:t>15</a:t>
            </a:fld>
            <a:endParaRPr lang="en-GB"/>
          </a:p>
        </p:txBody>
      </p:sp>
      <p:sp>
        <p:nvSpPr>
          <p:cNvPr id="3" name="TextBox 2">
            <a:extLst>
              <a:ext uri="{FF2B5EF4-FFF2-40B4-BE49-F238E27FC236}">
                <a16:creationId xmlns:a16="http://schemas.microsoft.com/office/drawing/2014/main" id="{5B9248EB-7AF0-62FE-43C8-8CD72786F096}"/>
              </a:ext>
            </a:extLst>
          </p:cNvPr>
          <p:cNvSpPr txBox="1"/>
          <p:nvPr/>
        </p:nvSpPr>
        <p:spPr>
          <a:xfrm>
            <a:off x="197093" y="746450"/>
            <a:ext cx="11666376" cy="646331"/>
          </a:xfrm>
          <a:prstGeom prst="rect">
            <a:avLst/>
          </a:prstGeom>
          <a:noFill/>
        </p:spPr>
        <p:txBody>
          <a:bodyPr wrap="square" rtlCol="0">
            <a:spAutoFit/>
          </a:bodyPr>
          <a:lstStyle/>
          <a:p>
            <a:r>
              <a:rPr lang="en-US"/>
              <a:t>Support was reported across the sample in 48.1% of responses. Support can be further broken down into subgroups, depending on the type being requested of the Society.</a:t>
            </a:r>
            <a:endParaRPr lang="en-GB"/>
          </a:p>
        </p:txBody>
      </p:sp>
      <p:graphicFrame>
        <p:nvGraphicFramePr>
          <p:cNvPr id="8" name="Chart 7">
            <a:extLst>
              <a:ext uri="{FF2B5EF4-FFF2-40B4-BE49-F238E27FC236}">
                <a16:creationId xmlns:a16="http://schemas.microsoft.com/office/drawing/2014/main" id="{6ABE3863-6149-AAAD-B4BD-3F99D31188FE}"/>
              </a:ext>
            </a:extLst>
          </p:cNvPr>
          <p:cNvGraphicFramePr/>
          <p:nvPr>
            <p:extLst>
              <p:ext uri="{D42A27DB-BD31-4B8C-83A1-F6EECF244321}">
                <p14:modId xmlns:p14="http://schemas.microsoft.com/office/powerpoint/2010/main" val="700232962"/>
              </p:ext>
            </p:extLst>
          </p:nvPr>
        </p:nvGraphicFramePr>
        <p:xfrm>
          <a:off x="531844" y="1623527"/>
          <a:ext cx="5157982" cy="4753871"/>
        </p:xfrm>
        <a:graphic>
          <a:graphicData uri="http://schemas.openxmlformats.org/drawingml/2006/chart">
            <c:chart xmlns:c="http://schemas.openxmlformats.org/drawingml/2006/chart" xmlns:r="http://schemas.openxmlformats.org/officeDocument/2006/relationships" r:id="rId2"/>
          </a:graphicData>
        </a:graphic>
      </p:graphicFrame>
      <p:sp>
        <p:nvSpPr>
          <p:cNvPr id="11" name="TextBox 10">
            <a:extLst>
              <a:ext uri="{FF2B5EF4-FFF2-40B4-BE49-F238E27FC236}">
                <a16:creationId xmlns:a16="http://schemas.microsoft.com/office/drawing/2014/main" id="{CD509201-C55A-5D7A-B0CF-85D3A8F879E9}"/>
              </a:ext>
            </a:extLst>
          </p:cNvPr>
          <p:cNvSpPr txBox="1"/>
          <p:nvPr/>
        </p:nvSpPr>
        <p:spPr>
          <a:xfrm>
            <a:off x="6502176" y="1421318"/>
            <a:ext cx="5157982" cy="1477328"/>
          </a:xfrm>
          <a:prstGeom prst="rect">
            <a:avLst/>
          </a:prstGeom>
          <a:noFill/>
        </p:spPr>
        <p:txBody>
          <a:bodyPr wrap="square" rtlCol="0">
            <a:spAutoFit/>
          </a:bodyPr>
          <a:lstStyle/>
          <a:p>
            <a:pPr algn="just"/>
            <a:r>
              <a:rPr lang="en-US" b="1" dirty="0"/>
              <a:t>Professional guidance </a:t>
            </a:r>
            <a:r>
              <a:rPr lang="en-US" dirty="0"/>
              <a:t>– most commonly mentioned type of support; which includes support and guidance with the job itself. </a:t>
            </a:r>
          </a:p>
          <a:p>
            <a:pPr marL="285750" indent="-285750" algn="just">
              <a:buFont typeface="Arial" panose="020B0604020202020204" pitchFamily="34" charset="0"/>
              <a:buChar char="•"/>
            </a:pPr>
            <a:r>
              <a:rPr lang="en-US" dirty="0"/>
              <a:t>Theme across the board, specifically for those in private practice.</a:t>
            </a:r>
          </a:p>
        </p:txBody>
      </p:sp>
      <p:sp>
        <p:nvSpPr>
          <p:cNvPr id="14" name="TextBox 13">
            <a:extLst>
              <a:ext uri="{FF2B5EF4-FFF2-40B4-BE49-F238E27FC236}">
                <a16:creationId xmlns:a16="http://schemas.microsoft.com/office/drawing/2014/main" id="{D8D7E6C7-EB17-FF89-9EB8-EB12123D03B0}"/>
              </a:ext>
            </a:extLst>
          </p:cNvPr>
          <p:cNvSpPr txBox="1"/>
          <p:nvPr/>
        </p:nvSpPr>
        <p:spPr>
          <a:xfrm>
            <a:off x="3995374" y="5354482"/>
            <a:ext cx="6510896" cy="1200329"/>
          </a:xfrm>
          <a:prstGeom prst="rect">
            <a:avLst/>
          </a:prstGeom>
          <a:noFill/>
        </p:spPr>
        <p:txBody>
          <a:bodyPr wrap="square" rtlCol="0">
            <a:spAutoFit/>
          </a:bodyPr>
          <a:lstStyle/>
          <a:p>
            <a:pPr algn="just"/>
            <a:r>
              <a:rPr lang="en-US" b="1" dirty="0"/>
              <a:t>Trainee support – </a:t>
            </a:r>
            <a:r>
              <a:rPr lang="en-US" dirty="0"/>
              <a:t>describes any type of support relating to a trainee, such as training, salary and protection against discrimination</a:t>
            </a:r>
            <a:endParaRPr lang="en-US" b="1" dirty="0"/>
          </a:p>
          <a:p>
            <a:pPr marL="285750" indent="-285750" algn="just">
              <a:buFont typeface="Wingdings" panose="05000000000000000000" pitchFamily="2" charset="2"/>
              <a:buChar char="§"/>
            </a:pPr>
            <a:r>
              <a:rPr lang="en-US" dirty="0"/>
              <a:t>Unsurprisingly this is most likely to be mentioned by trainees and those under 34 years old.</a:t>
            </a:r>
            <a:endParaRPr lang="en-GB" dirty="0"/>
          </a:p>
        </p:txBody>
      </p:sp>
      <p:sp>
        <p:nvSpPr>
          <p:cNvPr id="15" name="TextBox 14">
            <a:extLst>
              <a:ext uri="{FF2B5EF4-FFF2-40B4-BE49-F238E27FC236}">
                <a16:creationId xmlns:a16="http://schemas.microsoft.com/office/drawing/2014/main" id="{005B9EFE-1036-0A6E-4253-448AC5191385}"/>
              </a:ext>
            </a:extLst>
          </p:cNvPr>
          <p:cNvSpPr txBox="1"/>
          <p:nvPr/>
        </p:nvSpPr>
        <p:spPr>
          <a:xfrm>
            <a:off x="5497690" y="3249401"/>
            <a:ext cx="6044277" cy="1477328"/>
          </a:xfrm>
          <a:prstGeom prst="rect">
            <a:avLst/>
          </a:prstGeom>
          <a:noFill/>
        </p:spPr>
        <p:txBody>
          <a:bodyPr wrap="square" rtlCol="0">
            <a:spAutoFit/>
          </a:bodyPr>
          <a:lstStyle/>
          <a:p>
            <a:pPr algn="just"/>
            <a:r>
              <a:rPr lang="en-US" b="1" dirty="0"/>
              <a:t>Legal Aid support – </a:t>
            </a:r>
            <a:r>
              <a:rPr lang="en-US" dirty="0"/>
              <a:t>includes any discussion surrounding funding, representation and encouragement to engage more solicitors to legal aid practices</a:t>
            </a:r>
          </a:p>
          <a:p>
            <a:pPr marL="285750" indent="-285750" algn="just">
              <a:buFont typeface="Wingdings" panose="05000000000000000000" pitchFamily="2" charset="2"/>
              <a:buChar char="§"/>
            </a:pPr>
            <a:r>
              <a:rPr lang="en-US" dirty="0"/>
              <a:t>Most commonly mentioned among those in Criminal and Children’s Legal Aid.</a:t>
            </a:r>
            <a:endParaRPr lang="en-GB" dirty="0"/>
          </a:p>
        </p:txBody>
      </p:sp>
    </p:spTree>
    <p:extLst>
      <p:ext uri="{BB962C8B-B14F-4D97-AF65-F5344CB8AC3E}">
        <p14:creationId xmlns:p14="http://schemas.microsoft.com/office/powerpoint/2010/main" val="31287239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BCA552C-0B2F-19EB-671C-3F56304E6970}"/>
              </a:ext>
            </a:extLst>
          </p:cNvPr>
          <p:cNvSpPr>
            <a:spLocks noGrp="1"/>
          </p:cNvSpPr>
          <p:nvPr>
            <p:ph type="sldNum" sz="quarter" idx="12"/>
          </p:nvPr>
        </p:nvSpPr>
        <p:spPr/>
        <p:txBody>
          <a:bodyPr/>
          <a:lstStyle/>
          <a:p>
            <a:fld id="{CE5598E4-D81B-4247-A88E-9EAB412F59C6}" type="slidenum">
              <a:rPr lang="en-GB" smtClean="0"/>
              <a:t>16</a:t>
            </a:fld>
            <a:endParaRPr lang="en-GB"/>
          </a:p>
        </p:txBody>
      </p:sp>
      <p:sp>
        <p:nvSpPr>
          <p:cNvPr id="5" name="Title 1">
            <a:extLst>
              <a:ext uri="{FF2B5EF4-FFF2-40B4-BE49-F238E27FC236}">
                <a16:creationId xmlns:a16="http://schemas.microsoft.com/office/drawing/2014/main" id="{72D31886-0BB8-4BB6-EB06-5A4331F641FD}"/>
              </a:ext>
            </a:extLst>
          </p:cNvPr>
          <p:cNvSpPr>
            <a:spLocks noGrp="1"/>
          </p:cNvSpPr>
          <p:nvPr>
            <p:ph type="title"/>
          </p:nvPr>
        </p:nvSpPr>
        <p:spPr>
          <a:xfrm>
            <a:off x="89386" y="100080"/>
            <a:ext cx="8546614" cy="407920"/>
          </a:xfrm>
        </p:spPr>
        <p:txBody>
          <a:bodyPr>
            <a:normAutofit/>
          </a:bodyPr>
          <a:lstStyle/>
          <a:p>
            <a:r>
              <a:rPr lang="en-GB" sz="2000">
                <a:solidFill>
                  <a:srgbClr val="002060"/>
                </a:solidFill>
              </a:rPr>
              <a:t>Final spontaneous comments from members…</a:t>
            </a:r>
          </a:p>
        </p:txBody>
      </p:sp>
      <p:graphicFrame>
        <p:nvGraphicFramePr>
          <p:cNvPr id="8" name="Chart 7">
            <a:extLst>
              <a:ext uri="{FF2B5EF4-FFF2-40B4-BE49-F238E27FC236}">
                <a16:creationId xmlns:a16="http://schemas.microsoft.com/office/drawing/2014/main" id="{080E5167-8933-CA10-E550-D6F5E723E1A9}"/>
              </a:ext>
            </a:extLst>
          </p:cNvPr>
          <p:cNvGraphicFramePr/>
          <p:nvPr>
            <p:extLst>
              <p:ext uri="{D42A27DB-BD31-4B8C-83A1-F6EECF244321}">
                <p14:modId xmlns:p14="http://schemas.microsoft.com/office/powerpoint/2010/main" val="3251989160"/>
              </p:ext>
            </p:extLst>
          </p:nvPr>
        </p:nvGraphicFramePr>
        <p:xfrm>
          <a:off x="154700" y="1334316"/>
          <a:ext cx="5715000" cy="5080691"/>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a:extLst>
              <a:ext uri="{FF2B5EF4-FFF2-40B4-BE49-F238E27FC236}">
                <a16:creationId xmlns:a16="http://schemas.microsoft.com/office/drawing/2014/main" id="{7C24A98E-72CE-3B87-0E71-9431B3379B7A}"/>
              </a:ext>
            </a:extLst>
          </p:cNvPr>
          <p:cNvSpPr txBox="1"/>
          <p:nvPr/>
        </p:nvSpPr>
        <p:spPr>
          <a:xfrm>
            <a:off x="381001" y="632289"/>
            <a:ext cx="11513976" cy="646331"/>
          </a:xfrm>
          <a:prstGeom prst="rect">
            <a:avLst/>
          </a:prstGeom>
          <a:noFill/>
        </p:spPr>
        <p:txBody>
          <a:bodyPr wrap="square" rtlCol="0">
            <a:spAutoFit/>
          </a:bodyPr>
          <a:lstStyle/>
          <a:p>
            <a:r>
              <a:rPr lang="en-US"/>
              <a:t>Thematic analysis was conducted on 160 responses to </a:t>
            </a:r>
            <a:r>
              <a:rPr lang="en-US" dirty="0"/>
              <a:t>the below question in order to</a:t>
            </a:r>
            <a:r>
              <a:rPr lang="en-US"/>
              <a:t> uncover whether there were any similarities in responses across the cohort.  </a:t>
            </a:r>
            <a:endParaRPr lang="en-GB"/>
          </a:p>
        </p:txBody>
      </p:sp>
      <p:sp>
        <p:nvSpPr>
          <p:cNvPr id="11" name="TextBox 10">
            <a:extLst>
              <a:ext uri="{FF2B5EF4-FFF2-40B4-BE49-F238E27FC236}">
                <a16:creationId xmlns:a16="http://schemas.microsoft.com/office/drawing/2014/main" id="{C41956F7-407C-00D6-22D1-B1F43D72DF90}"/>
              </a:ext>
            </a:extLst>
          </p:cNvPr>
          <p:cNvSpPr txBox="1"/>
          <p:nvPr/>
        </p:nvSpPr>
        <p:spPr>
          <a:xfrm>
            <a:off x="5779363" y="1424397"/>
            <a:ext cx="5861094" cy="4524315"/>
          </a:xfrm>
          <a:prstGeom prst="rect">
            <a:avLst/>
          </a:prstGeom>
          <a:noFill/>
        </p:spPr>
        <p:txBody>
          <a:bodyPr wrap="square" rtlCol="0">
            <a:spAutoFit/>
          </a:bodyPr>
          <a:lstStyle/>
          <a:p>
            <a:pPr marL="342900" indent="-342900" algn="just">
              <a:buFont typeface="+mj-lt"/>
              <a:buAutoNum type="arabicPeriod"/>
            </a:pPr>
            <a:r>
              <a:rPr lang="en-US" b="1" dirty="0"/>
              <a:t>Support – </a:t>
            </a:r>
            <a:r>
              <a:rPr lang="en-US" dirty="0"/>
              <a:t>this theme encompassed different types of support, including general support for all member types, Legal Aid support and  mental health and wellbeing support and internationally-focused support</a:t>
            </a:r>
            <a:endParaRPr lang="en-US" b="1" dirty="0"/>
          </a:p>
          <a:p>
            <a:pPr marL="342900" indent="-342900" algn="just">
              <a:buFont typeface="+mj-lt"/>
              <a:buAutoNum type="arabicPeriod"/>
            </a:pPr>
            <a:r>
              <a:rPr lang="en-US" b="1" dirty="0"/>
              <a:t>Scrutiny of the Society </a:t>
            </a:r>
            <a:r>
              <a:rPr lang="en-US" dirty="0"/>
              <a:t>- responses were split into three subthemes including: Society is stretched too thin, Society does not prioritise correctly, Society does not fit the interests of all its members. Responses were also included if they described increasing the visibility of the society, such as by publishing remits and committee membership, as a means to scrutinize.</a:t>
            </a:r>
          </a:p>
          <a:p>
            <a:pPr marL="342900" indent="-342900" algn="just">
              <a:buFont typeface="+mj-lt"/>
              <a:buAutoNum type="arabicPeriod"/>
            </a:pPr>
            <a:r>
              <a:rPr lang="en-US" b="1" dirty="0"/>
              <a:t>Regulation – conflict of purpose: </a:t>
            </a:r>
            <a:r>
              <a:rPr lang="en-US" dirty="0"/>
              <a:t>Reponses were grouped into this theme if they described the trade-off seen within the Society when trying to support and represent its members whilst also having a firm role as a regulatory body. </a:t>
            </a:r>
            <a:endParaRPr lang="en-GB" b="1" dirty="0"/>
          </a:p>
        </p:txBody>
      </p:sp>
      <p:sp>
        <p:nvSpPr>
          <p:cNvPr id="2" name="TextBox 1">
            <a:extLst>
              <a:ext uri="{FF2B5EF4-FFF2-40B4-BE49-F238E27FC236}">
                <a16:creationId xmlns:a16="http://schemas.microsoft.com/office/drawing/2014/main" id="{E86916F9-5BB1-A7D4-E53F-9BED59C66ADE}"/>
              </a:ext>
            </a:extLst>
          </p:cNvPr>
          <p:cNvSpPr txBox="1"/>
          <p:nvPr/>
        </p:nvSpPr>
        <p:spPr>
          <a:xfrm>
            <a:off x="89386" y="6304002"/>
            <a:ext cx="6232916" cy="553998"/>
          </a:xfrm>
          <a:prstGeom prst="rect">
            <a:avLst/>
          </a:prstGeom>
          <a:noFill/>
        </p:spPr>
        <p:txBody>
          <a:bodyPr wrap="square" rtlCol="0">
            <a:spAutoFit/>
          </a:bodyPr>
          <a:lstStyle/>
          <a:p>
            <a:r>
              <a:rPr lang="en-US" sz="1000" dirty="0">
                <a:solidFill>
                  <a:srgbClr val="595959"/>
                </a:solidFill>
              </a:rPr>
              <a:t>N.B: Due to the spontaneous nature of this question, with respondents not being asked to recall a specific topic resulted in smaller theme sizes and a large ‘other’ theme of 30.8%, in which responses were unable to be grouped into a specific theme.</a:t>
            </a:r>
            <a:endParaRPr lang="en-GB" sz="1000" dirty="0">
              <a:solidFill>
                <a:srgbClr val="595959"/>
              </a:solidFill>
            </a:endParaRPr>
          </a:p>
        </p:txBody>
      </p:sp>
    </p:spTree>
    <p:extLst>
      <p:ext uri="{BB962C8B-B14F-4D97-AF65-F5344CB8AC3E}">
        <p14:creationId xmlns:p14="http://schemas.microsoft.com/office/powerpoint/2010/main" val="18448616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3885A-D103-4478-9FDC-937B7BED5199}"/>
              </a:ext>
            </a:extLst>
          </p:cNvPr>
          <p:cNvSpPr>
            <a:spLocks noGrp="1"/>
          </p:cNvSpPr>
          <p:nvPr>
            <p:ph type="title"/>
          </p:nvPr>
        </p:nvSpPr>
        <p:spPr>
          <a:xfrm>
            <a:off x="981097" y="545764"/>
            <a:ext cx="9720072" cy="1499616"/>
          </a:xfrm>
        </p:spPr>
        <p:txBody>
          <a:bodyPr/>
          <a:lstStyle/>
          <a:p>
            <a:r>
              <a:rPr lang="en-GB"/>
              <a:t>THANK YOU</a:t>
            </a:r>
          </a:p>
        </p:txBody>
      </p:sp>
      <p:sp>
        <p:nvSpPr>
          <p:cNvPr id="4" name="Slide Number Placeholder 3">
            <a:extLst>
              <a:ext uri="{FF2B5EF4-FFF2-40B4-BE49-F238E27FC236}">
                <a16:creationId xmlns:a16="http://schemas.microsoft.com/office/drawing/2014/main" id="{3C426F33-0416-4276-A167-551788C8B236}"/>
              </a:ext>
            </a:extLst>
          </p:cNvPr>
          <p:cNvSpPr>
            <a:spLocks noGrp="1"/>
          </p:cNvSpPr>
          <p:nvPr>
            <p:ph type="sldNum" sz="quarter" idx="12"/>
          </p:nvPr>
        </p:nvSpPr>
        <p:spPr>
          <a:xfrm>
            <a:off x="10837333" y="6470704"/>
            <a:ext cx="973667" cy="274320"/>
          </a:xfrm>
        </p:spPr>
        <p:txBody>
          <a:bodyPr/>
          <a:lstStyle/>
          <a:p>
            <a:fld id="{CE5598E4-D81B-4247-A88E-9EAB412F59C6}" type="slidenum">
              <a:rPr lang="en-GB" smtClean="0"/>
              <a:pPr/>
              <a:t>17</a:t>
            </a:fld>
            <a:endParaRPr lang="en-GB"/>
          </a:p>
        </p:txBody>
      </p:sp>
      <p:sp>
        <p:nvSpPr>
          <p:cNvPr id="11" name="Rectangle 10">
            <a:extLst>
              <a:ext uri="{FF2B5EF4-FFF2-40B4-BE49-F238E27FC236}">
                <a16:creationId xmlns:a16="http://schemas.microsoft.com/office/drawing/2014/main" id="{73254DDB-E905-4A6F-B14D-E66F77634CAB}"/>
              </a:ext>
            </a:extLst>
          </p:cNvPr>
          <p:cNvSpPr/>
          <p:nvPr/>
        </p:nvSpPr>
        <p:spPr>
          <a:xfrm>
            <a:off x="981097" y="1571835"/>
            <a:ext cx="6798511" cy="954107"/>
          </a:xfrm>
          <a:prstGeom prst="rect">
            <a:avLst/>
          </a:prstGeom>
        </p:spPr>
        <p:txBody>
          <a:bodyPr wrap="square">
            <a:spAutoFit/>
          </a:bodyPr>
          <a:lstStyle/>
          <a:p>
            <a:r>
              <a:rPr lang="en-GB" sz="2800" spc="-100">
                <a:solidFill>
                  <a:srgbClr val="002060"/>
                </a:solidFill>
                <a:latin typeface="+mj-lt"/>
                <a:ea typeface="+mj-ea"/>
                <a:cs typeface="Calibri Light" panose="020F0302020204030204" pitchFamily="34" charset="0"/>
              </a:rPr>
              <a:t>LAW SOCIETY OF SCOTLAND ANNUAL MEMBERS’ SURVEY </a:t>
            </a:r>
          </a:p>
          <a:p>
            <a:r>
              <a:rPr lang="en-GB" sz="2800" spc="-100">
                <a:solidFill>
                  <a:srgbClr val="002060"/>
                </a:solidFill>
                <a:latin typeface="+mj-lt"/>
                <a:cs typeface="Calibri Light" panose="020F0302020204030204" pitchFamily="34" charset="0"/>
              </a:rPr>
              <a:t>January</a:t>
            </a:r>
            <a:r>
              <a:rPr lang="en-GB" sz="2800">
                <a:solidFill>
                  <a:srgbClr val="002060"/>
                </a:solidFill>
                <a:latin typeface="+mj-lt"/>
                <a:cs typeface="Calibri Light" panose="020F0302020204030204" pitchFamily="34" charset="0"/>
              </a:rPr>
              <a:t> 2023</a:t>
            </a:r>
          </a:p>
        </p:txBody>
      </p:sp>
      <p:sp>
        <p:nvSpPr>
          <p:cNvPr id="16" name="Rectangle 15">
            <a:extLst>
              <a:ext uri="{FF2B5EF4-FFF2-40B4-BE49-F238E27FC236}">
                <a16:creationId xmlns:a16="http://schemas.microsoft.com/office/drawing/2014/main" id="{3EC60609-C17C-4BA3-B396-34A33A726ED7}"/>
              </a:ext>
            </a:extLst>
          </p:cNvPr>
          <p:cNvSpPr/>
          <p:nvPr/>
        </p:nvSpPr>
        <p:spPr>
          <a:xfrm>
            <a:off x="121365" y="5511342"/>
            <a:ext cx="6798511" cy="1354217"/>
          </a:xfrm>
          <a:prstGeom prst="rect">
            <a:avLst/>
          </a:prstGeom>
        </p:spPr>
        <p:txBody>
          <a:bodyPr wrap="square">
            <a:spAutoFit/>
          </a:bodyPr>
          <a:lstStyle/>
          <a:p>
            <a:r>
              <a:rPr lang="en-GB" sz="1600">
                <a:solidFill>
                  <a:srgbClr val="002060"/>
                </a:solidFill>
                <a:latin typeface="+mj-lt"/>
              </a:rPr>
              <a:t>Nicky Taylor</a:t>
            </a:r>
          </a:p>
          <a:p>
            <a:r>
              <a:rPr lang="en-GB" sz="1600">
                <a:solidFill>
                  <a:srgbClr val="002060"/>
                </a:solidFill>
                <a:latin typeface="+mj-lt"/>
              </a:rPr>
              <a:t>Taylor McKenzie Research &amp; Marketing Ltd</a:t>
            </a:r>
          </a:p>
          <a:p>
            <a:r>
              <a:rPr lang="en-GB" sz="1600">
                <a:solidFill>
                  <a:srgbClr val="002060"/>
                </a:solidFill>
                <a:latin typeface="+mj-lt"/>
              </a:rPr>
              <a:t>107 Douglas Street, Glasgow G2 4EZ</a:t>
            </a:r>
            <a:br>
              <a:rPr lang="en-GB" sz="1600">
                <a:solidFill>
                  <a:srgbClr val="002060"/>
                </a:solidFill>
                <a:latin typeface="+mj-lt"/>
              </a:rPr>
            </a:br>
            <a:r>
              <a:rPr lang="en-GB" sz="1600">
                <a:solidFill>
                  <a:srgbClr val="002060"/>
                </a:solidFill>
                <a:latin typeface="+mj-lt"/>
                <a:hlinkClick r:id="rId2"/>
              </a:rPr>
              <a:t>nicky@taylormckenzie.co.uk</a:t>
            </a:r>
            <a:r>
              <a:rPr lang="en-GB" sz="1600">
                <a:solidFill>
                  <a:srgbClr val="002060"/>
                </a:solidFill>
                <a:latin typeface="+mj-lt"/>
              </a:rPr>
              <a:t> </a:t>
            </a:r>
          </a:p>
          <a:p>
            <a:r>
              <a:rPr lang="en-GB" sz="1600">
                <a:solidFill>
                  <a:srgbClr val="002060"/>
                </a:solidFill>
                <a:latin typeface="+mj-lt"/>
              </a:rPr>
              <a:t>0141 221 8030</a:t>
            </a:r>
            <a:endParaRPr lang="en-GB" sz="1400">
              <a:solidFill>
                <a:srgbClr val="002060"/>
              </a:solidFill>
              <a:latin typeface="+mj-lt"/>
            </a:endParaRPr>
          </a:p>
        </p:txBody>
      </p:sp>
      <p:sp>
        <p:nvSpPr>
          <p:cNvPr id="3" name="TextBox 2">
            <a:extLst>
              <a:ext uri="{FF2B5EF4-FFF2-40B4-BE49-F238E27FC236}">
                <a16:creationId xmlns:a16="http://schemas.microsoft.com/office/drawing/2014/main" id="{07431F27-603F-A828-58E0-2A8379151DF8}"/>
              </a:ext>
            </a:extLst>
          </p:cNvPr>
          <p:cNvSpPr txBox="1"/>
          <p:nvPr/>
        </p:nvSpPr>
        <p:spPr>
          <a:xfrm>
            <a:off x="9315650" y="6019174"/>
            <a:ext cx="2754985" cy="338554"/>
          </a:xfrm>
          <a:prstGeom prst="rect">
            <a:avLst/>
          </a:prstGeom>
          <a:noFill/>
        </p:spPr>
        <p:txBody>
          <a:bodyPr wrap="none" rtlCol="0">
            <a:spAutoFit/>
          </a:bodyPr>
          <a:lstStyle/>
          <a:p>
            <a:r>
              <a:rPr lang="en-GB" sz="1600">
                <a:latin typeface="+mj-lt"/>
              </a:rPr>
              <a:t>Taylor McKenzie Research &amp; Marketing Ltd</a:t>
            </a:r>
          </a:p>
        </p:txBody>
      </p:sp>
      <p:pic>
        <p:nvPicPr>
          <p:cNvPr id="5" name="Picture 4" descr="A picture containing shape&#10;&#10;Description automatically generated">
            <a:extLst>
              <a:ext uri="{FF2B5EF4-FFF2-40B4-BE49-F238E27FC236}">
                <a16:creationId xmlns:a16="http://schemas.microsoft.com/office/drawing/2014/main" id="{74DEA55D-B51C-2526-2B8F-9E4710FAEDCA}"/>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9731617" y="4346094"/>
            <a:ext cx="1923053" cy="1755239"/>
          </a:xfrm>
          <a:prstGeom prst="rect">
            <a:avLst/>
          </a:prstGeom>
        </p:spPr>
      </p:pic>
    </p:spTree>
    <p:extLst>
      <p:ext uri="{BB962C8B-B14F-4D97-AF65-F5344CB8AC3E}">
        <p14:creationId xmlns:p14="http://schemas.microsoft.com/office/powerpoint/2010/main" val="4020823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3885A-D103-4478-9FDC-937B7BED5199}"/>
              </a:ext>
            </a:extLst>
          </p:cNvPr>
          <p:cNvSpPr>
            <a:spLocks noGrp="1"/>
          </p:cNvSpPr>
          <p:nvPr>
            <p:ph type="title"/>
          </p:nvPr>
        </p:nvSpPr>
        <p:spPr>
          <a:xfrm>
            <a:off x="395320" y="100080"/>
            <a:ext cx="6159483" cy="1499616"/>
          </a:xfrm>
        </p:spPr>
        <p:txBody>
          <a:bodyPr/>
          <a:lstStyle/>
          <a:p>
            <a:r>
              <a:rPr lang="en-GB" dirty="0">
                <a:solidFill>
                  <a:srgbClr val="002060"/>
                </a:solidFill>
              </a:rPr>
              <a:t>BACKGROUND</a:t>
            </a:r>
          </a:p>
        </p:txBody>
      </p:sp>
      <p:sp>
        <p:nvSpPr>
          <p:cNvPr id="4" name="Slide Number Placeholder 3">
            <a:extLst>
              <a:ext uri="{FF2B5EF4-FFF2-40B4-BE49-F238E27FC236}">
                <a16:creationId xmlns:a16="http://schemas.microsoft.com/office/drawing/2014/main" id="{3C426F33-0416-4276-A167-551788C8B236}"/>
              </a:ext>
            </a:extLst>
          </p:cNvPr>
          <p:cNvSpPr>
            <a:spLocks noGrp="1"/>
          </p:cNvSpPr>
          <p:nvPr>
            <p:ph type="sldNum" sz="quarter" idx="12"/>
          </p:nvPr>
        </p:nvSpPr>
        <p:spPr/>
        <p:txBody>
          <a:bodyPr/>
          <a:lstStyle/>
          <a:p>
            <a:fld id="{CE5598E4-D81B-4247-A88E-9EAB412F59C6}" type="slidenum">
              <a:rPr lang="en-GB" smtClean="0"/>
              <a:pPr/>
              <a:t>2</a:t>
            </a:fld>
            <a:endParaRPr lang="en-GB"/>
          </a:p>
        </p:txBody>
      </p:sp>
      <p:sp>
        <p:nvSpPr>
          <p:cNvPr id="16" name="Rectangle 15">
            <a:extLst>
              <a:ext uri="{FF2B5EF4-FFF2-40B4-BE49-F238E27FC236}">
                <a16:creationId xmlns:a16="http://schemas.microsoft.com/office/drawing/2014/main" id="{FD59A297-6377-4271-8C2F-A4E665F7A7E7}"/>
              </a:ext>
            </a:extLst>
          </p:cNvPr>
          <p:cNvSpPr/>
          <p:nvPr/>
        </p:nvSpPr>
        <p:spPr>
          <a:xfrm>
            <a:off x="395320" y="1326971"/>
            <a:ext cx="11415680" cy="4927246"/>
          </a:xfrm>
          <a:prstGeom prst="rect">
            <a:avLst/>
          </a:prstGeom>
        </p:spPr>
        <p:txBody>
          <a:bodyPr wrap="square">
            <a:spAutoFit/>
          </a:bodyPr>
          <a:lstStyle/>
          <a:p>
            <a:pPr algn="ctr">
              <a:spcAft>
                <a:spcPts val="1200"/>
              </a:spcAft>
            </a:pPr>
            <a:r>
              <a:rPr lang="en-US" sz="2000" dirty="0"/>
              <a:t>Each year the Society survey its membership to gain a better understanding of their views on the role and priorities of the Society and perceptions of current issues facing the profession.</a:t>
            </a:r>
          </a:p>
          <a:p>
            <a:pPr marL="171450" lvl="0" indent="-171450" algn="just">
              <a:lnSpc>
                <a:spcPct val="150000"/>
              </a:lnSpc>
              <a:spcAft>
                <a:spcPts val="800"/>
              </a:spcAft>
              <a:buFont typeface="Arial" panose="020B0604020202020204" pitchFamily="34" charset="0"/>
              <a:buChar char="•"/>
            </a:pPr>
            <a:r>
              <a:rPr lang="en-US" sz="1600" dirty="0">
                <a:latin typeface="Calibri Light" panose="020F0302020204030204" pitchFamily="34" charset="0"/>
                <a:ea typeface="MS Mincho" panose="02020609040205080304" pitchFamily="49" charset="-128"/>
                <a:cs typeface="Calibri Light" panose="020F0302020204030204" pitchFamily="34" charset="0"/>
              </a:rPr>
              <a:t>The aim of the research was to explore members’ perceptions of the Society, the service it provides and its priorities for the future.</a:t>
            </a:r>
          </a:p>
          <a:p>
            <a:pPr marL="171450" lvl="0" indent="-171450" algn="just">
              <a:lnSpc>
                <a:spcPct val="150000"/>
              </a:lnSpc>
              <a:spcAft>
                <a:spcPts val="800"/>
              </a:spcAft>
              <a:buFont typeface="Arial" panose="020B0604020202020204" pitchFamily="34" charset="0"/>
              <a:buChar char="•"/>
            </a:pPr>
            <a:r>
              <a:rPr lang="en-US" sz="1600" dirty="0">
                <a:effectLst/>
                <a:latin typeface="Calibri Light" panose="020F0302020204030204" pitchFamily="34" charset="0"/>
                <a:ea typeface="MS Mincho" panose="02020609040205080304" pitchFamily="49" charset="-128"/>
                <a:cs typeface="Calibri Light" panose="020F0302020204030204" pitchFamily="34" charset="0"/>
              </a:rPr>
              <a:t>Members were contacted via email from a database provided by the Society.</a:t>
            </a:r>
          </a:p>
          <a:p>
            <a:pPr marL="171450" lvl="0" indent="-171450" algn="just">
              <a:lnSpc>
                <a:spcPct val="150000"/>
              </a:lnSpc>
              <a:spcAft>
                <a:spcPts val="800"/>
              </a:spcAft>
              <a:buFont typeface="Arial" panose="020B0604020202020204" pitchFamily="34" charset="0"/>
              <a:buChar char="•"/>
            </a:pPr>
            <a:r>
              <a:rPr lang="en-US" sz="1600" dirty="0">
                <a:effectLst/>
                <a:latin typeface="Calibri Light" panose="020F0302020204030204" pitchFamily="34" charset="0"/>
                <a:ea typeface="MS Mincho" panose="02020609040205080304" pitchFamily="49" charset="-128"/>
                <a:cs typeface="Calibri Light" panose="020F0302020204030204" pitchFamily="34" charset="0"/>
              </a:rPr>
              <a:t>Interviews were conducted online from Monday, 12 December 2022 to Friday, 6 January 2023.</a:t>
            </a:r>
            <a:endParaRPr lang="en-GB" sz="1600" dirty="0">
              <a:latin typeface="Calibri Light" panose="020F0302020204030204" pitchFamily="34" charset="0"/>
              <a:ea typeface="MS Mincho" panose="02020609040205080304" pitchFamily="49" charset="-128"/>
              <a:cs typeface="Calibri Light" panose="020F0302020204030204" pitchFamily="34" charset="0"/>
            </a:endParaRPr>
          </a:p>
          <a:p>
            <a:pPr marL="171450" lvl="0" indent="-171450" algn="just">
              <a:lnSpc>
                <a:spcPct val="150000"/>
              </a:lnSpc>
              <a:spcAft>
                <a:spcPts val="800"/>
              </a:spcAft>
              <a:buFont typeface="Arial" panose="020B0604020202020204" pitchFamily="34" charset="0"/>
              <a:buChar char="•"/>
            </a:pPr>
            <a:r>
              <a:rPr lang="en-US" sz="1600" dirty="0">
                <a:effectLst/>
                <a:latin typeface="Calibri Light" panose="020F0302020204030204" pitchFamily="34" charset="0"/>
                <a:ea typeface="MS Mincho" panose="02020609040205080304" pitchFamily="49" charset="-128"/>
                <a:cs typeface="Calibri Light" panose="020F0302020204030204" pitchFamily="34" charset="0"/>
              </a:rPr>
              <a:t>In total, 1,268 interviews were </a:t>
            </a:r>
            <a:r>
              <a:rPr lang="en-US" sz="1600" dirty="0">
                <a:latin typeface="Calibri Light" panose="020F0302020204030204" pitchFamily="34" charset="0"/>
                <a:ea typeface="MS Mincho" panose="02020609040205080304" pitchFamily="49" charset="-128"/>
                <a:cs typeface="Calibri Light" panose="020F0302020204030204" pitchFamily="34" charset="0"/>
              </a:rPr>
              <a:t>completed</a:t>
            </a:r>
            <a:r>
              <a:rPr lang="en-US" sz="1600" dirty="0">
                <a:effectLst/>
                <a:latin typeface="Calibri Light" panose="020F0302020204030204" pitchFamily="34" charset="0"/>
                <a:ea typeface="MS Mincho" panose="02020609040205080304" pitchFamily="49" charset="-128"/>
                <a:cs typeface="Calibri Light" panose="020F0302020204030204" pitchFamily="34" charset="0"/>
              </a:rPr>
              <a:t>. </a:t>
            </a:r>
            <a:r>
              <a:rPr lang="en-US" sz="1600" dirty="0">
                <a:latin typeface="Calibri Light" panose="020F0302020204030204" pitchFamily="34" charset="0"/>
                <a:ea typeface="MS Mincho" panose="02020609040205080304" pitchFamily="49" charset="-128"/>
                <a:cs typeface="Calibri Light" panose="020F0302020204030204" pitchFamily="34" charset="0"/>
              </a:rPr>
              <a:t>The achieved sample split was very closely matched to the Society’s membership base. </a:t>
            </a:r>
            <a:r>
              <a:rPr lang="en-US" sz="1600" dirty="0">
                <a:effectLst/>
                <a:latin typeface="Calibri Light" panose="020F0302020204030204" pitchFamily="34" charset="0"/>
                <a:ea typeface="MS Mincho" panose="02020609040205080304" pitchFamily="49" charset="-128"/>
                <a:cs typeface="Calibri Light" panose="020F0302020204030204" pitchFamily="34" charset="0"/>
              </a:rPr>
              <a:t>Weightin</a:t>
            </a:r>
            <a:r>
              <a:rPr lang="en-US" sz="1600" dirty="0">
                <a:latin typeface="Calibri Light" panose="020F0302020204030204" pitchFamily="34" charset="0"/>
                <a:ea typeface="MS Mincho" panose="02020609040205080304" pitchFamily="49" charset="-128"/>
                <a:cs typeface="Calibri Light" panose="020F0302020204030204" pitchFamily="34" charset="0"/>
              </a:rPr>
              <a:t>g was applied to the sample to match gender, position, member type and type of firm or </a:t>
            </a:r>
            <a:r>
              <a:rPr lang="en-US" sz="1600" dirty="0" err="1">
                <a:latin typeface="Calibri Light" panose="020F0302020204030204" pitchFamily="34" charset="0"/>
                <a:ea typeface="MS Mincho" panose="02020609040205080304" pitchFamily="49" charset="-128"/>
                <a:cs typeface="Calibri Light" panose="020F0302020204030204" pitchFamily="34" charset="0"/>
              </a:rPr>
              <a:t>organisation</a:t>
            </a:r>
            <a:r>
              <a:rPr lang="en-US" sz="1600" dirty="0">
                <a:latin typeface="Calibri Light" panose="020F0302020204030204" pitchFamily="34" charset="0"/>
                <a:ea typeface="MS Mincho" panose="02020609040205080304" pitchFamily="49" charset="-128"/>
                <a:cs typeface="Calibri Light" panose="020F0302020204030204" pitchFamily="34" charset="0"/>
              </a:rPr>
              <a:t> to ensure it was fully representative of the membership population. The weighting achieved an efficiency rating of 96%, indicating a very representative dataset.</a:t>
            </a:r>
          </a:p>
          <a:p>
            <a:pPr marL="171450" lvl="0" indent="-171450" algn="just">
              <a:lnSpc>
                <a:spcPct val="150000"/>
              </a:lnSpc>
              <a:spcAft>
                <a:spcPts val="800"/>
              </a:spcAft>
              <a:buFont typeface="Arial" panose="020B0604020202020204" pitchFamily="34" charset="0"/>
              <a:buChar char="•"/>
            </a:pPr>
            <a:r>
              <a:rPr lang="en-US" sz="1600" dirty="0">
                <a:latin typeface="Calibri Light" panose="020F0302020204030204" pitchFamily="34" charset="0"/>
                <a:ea typeface="MS Mincho" panose="02020609040205080304" pitchFamily="49" charset="-128"/>
                <a:cs typeface="Calibri Light" panose="020F0302020204030204" pitchFamily="34" charset="0"/>
              </a:rPr>
              <a:t>This survey was conducted fully online. It was a change in terms of methodology with previous versions of the annual members survey, which were conducted hybrid (online and by telephone) or fully by telephone. The online self-completion approach allows participants to have ‘clear sight’ of the rating scale and therefore able to make a more informed and private response.</a:t>
            </a:r>
            <a:endParaRPr lang="en-GB" sz="1600" dirty="0">
              <a:effectLst/>
              <a:latin typeface="Calibri Light" panose="020F0302020204030204" pitchFamily="34" charset="0"/>
              <a:ea typeface="MS Mincho" panose="02020609040205080304" pitchFamily="49" charset="-128"/>
              <a:cs typeface="Calibri Light" panose="020F0302020204030204" pitchFamily="34" charset="0"/>
            </a:endParaRPr>
          </a:p>
        </p:txBody>
      </p:sp>
    </p:spTree>
    <p:extLst>
      <p:ext uri="{BB962C8B-B14F-4D97-AF65-F5344CB8AC3E}">
        <p14:creationId xmlns:p14="http://schemas.microsoft.com/office/powerpoint/2010/main" val="1967218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932DBED3-B8B9-FF69-FAEA-4EEB074CA5EE}"/>
              </a:ext>
            </a:extLst>
          </p:cNvPr>
          <p:cNvGraphicFramePr/>
          <p:nvPr>
            <p:extLst>
              <p:ext uri="{D42A27DB-BD31-4B8C-83A1-F6EECF244321}">
                <p14:modId xmlns:p14="http://schemas.microsoft.com/office/powerpoint/2010/main" val="715992189"/>
              </p:ext>
            </p:extLst>
          </p:nvPr>
        </p:nvGraphicFramePr>
        <p:xfrm>
          <a:off x="89384" y="2521529"/>
          <a:ext cx="12013232" cy="3685306"/>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0DC3885A-D103-4478-9FDC-937B7BED5199}"/>
              </a:ext>
            </a:extLst>
          </p:cNvPr>
          <p:cNvSpPr>
            <a:spLocks noGrp="1"/>
          </p:cNvSpPr>
          <p:nvPr>
            <p:ph type="title"/>
          </p:nvPr>
        </p:nvSpPr>
        <p:spPr>
          <a:xfrm>
            <a:off x="89386" y="100080"/>
            <a:ext cx="6465418" cy="407920"/>
          </a:xfrm>
        </p:spPr>
        <p:txBody>
          <a:bodyPr>
            <a:normAutofit/>
          </a:bodyPr>
          <a:lstStyle/>
          <a:p>
            <a:r>
              <a:rPr lang="en-GB" sz="2000">
                <a:solidFill>
                  <a:srgbClr val="002060"/>
                </a:solidFill>
              </a:rPr>
              <a:t>Priorities – Reputation &amp; representation</a:t>
            </a:r>
          </a:p>
        </p:txBody>
      </p:sp>
      <p:sp>
        <p:nvSpPr>
          <p:cNvPr id="4" name="Slide Number Placeholder 3">
            <a:extLst>
              <a:ext uri="{FF2B5EF4-FFF2-40B4-BE49-F238E27FC236}">
                <a16:creationId xmlns:a16="http://schemas.microsoft.com/office/drawing/2014/main" id="{3C426F33-0416-4276-A167-551788C8B236}"/>
              </a:ext>
            </a:extLst>
          </p:cNvPr>
          <p:cNvSpPr>
            <a:spLocks noGrp="1"/>
          </p:cNvSpPr>
          <p:nvPr>
            <p:ph type="sldNum" sz="quarter" idx="12"/>
          </p:nvPr>
        </p:nvSpPr>
        <p:spPr/>
        <p:txBody>
          <a:bodyPr/>
          <a:lstStyle/>
          <a:p>
            <a:fld id="{CE5598E4-D81B-4247-A88E-9EAB412F59C6}" type="slidenum">
              <a:rPr lang="en-GB" smtClean="0"/>
              <a:pPr/>
              <a:t>3</a:t>
            </a:fld>
            <a:endParaRPr lang="en-GB"/>
          </a:p>
        </p:txBody>
      </p:sp>
      <p:sp>
        <p:nvSpPr>
          <p:cNvPr id="3" name="TextBox 2">
            <a:extLst>
              <a:ext uri="{FF2B5EF4-FFF2-40B4-BE49-F238E27FC236}">
                <a16:creationId xmlns:a16="http://schemas.microsoft.com/office/drawing/2014/main" id="{16193E71-A813-5559-91BB-D99A373DFE9B}"/>
              </a:ext>
            </a:extLst>
          </p:cNvPr>
          <p:cNvSpPr txBox="1"/>
          <p:nvPr/>
        </p:nvSpPr>
        <p:spPr>
          <a:xfrm>
            <a:off x="478801" y="536356"/>
            <a:ext cx="11323782" cy="1477328"/>
          </a:xfrm>
          <a:prstGeom prst="rect">
            <a:avLst/>
          </a:prstGeom>
          <a:noFill/>
        </p:spPr>
        <p:txBody>
          <a:bodyPr wrap="square" rtlCol="0">
            <a:spAutoFit/>
          </a:bodyPr>
          <a:lstStyle/>
          <a:p>
            <a:r>
              <a:rPr lang="en-GB" dirty="0"/>
              <a:t>Intervening in firms where a critical failure has been identified remains the highest priority again this year and is one of only 2 aspects where the number of members thinking it a high priority has increased (the other being improving perceptions of the Society among the general public). There have been notable declines in the numbers of members deeming aspects a high priority, most significantly on providing advice and support for trainees and providing networking/professional development events</a:t>
            </a:r>
          </a:p>
        </p:txBody>
      </p:sp>
      <p:sp>
        <p:nvSpPr>
          <p:cNvPr id="5" name="TextBox 4">
            <a:extLst>
              <a:ext uri="{FF2B5EF4-FFF2-40B4-BE49-F238E27FC236}">
                <a16:creationId xmlns:a16="http://schemas.microsoft.com/office/drawing/2014/main" id="{471DE175-C38A-9043-4507-7A3A72827995}"/>
              </a:ext>
            </a:extLst>
          </p:cNvPr>
          <p:cNvSpPr txBox="1"/>
          <p:nvPr/>
        </p:nvSpPr>
        <p:spPr>
          <a:xfrm>
            <a:off x="89384" y="5961533"/>
            <a:ext cx="973668" cy="646331"/>
          </a:xfrm>
          <a:prstGeom prst="rect">
            <a:avLst/>
          </a:prstGeom>
          <a:noFill/>
        </p:spPr>
        <p:txBody>
          <a:bodyPr wrap="square" rtlCol="0">
            <a:spAutoFit/>
          </a:bodyPr>
          <a:lstStyle/>
          <a:p>
            <a:r>
              <a:rPr lang="en-GB"/>
              <a:t>Lower Priority</a:t>
            </a:r>
          </a:p>
        </p:txBody>
      </p:sp>
      <p:sp>
        <p:nvSpPr>
          <p:cNvPr id="6" name="TextBox 5">
            <a:extLst>
              <a:ext uri="{FF2B5EF4-FFF2-40B4-BE49-F238E27FC236}">
                <a16:creationId xmlns:a16="http://schemas.microsoft.com/office/drawing/2014/main" id="{8E8A492B-A4E9-EFCB-E31F-401FFAB4A14A}"/>
              </a:ext>
            </a:extLst>
          </p:cNvPr>
          <p:cNvSpPr txBox="1"/>
          <p:nvPr/>
        </p:nvSpPr>
        <p:spPr>
          <a:xfrm>
            <a:off x="11218332" y="5952295"/>
            <a:ext cx="973668" cy="646331"/>
          </a:xfrm>
          <a:prstGeom prst="rect">
            <a:avLst/>
          </a:prstGeom>
          <a:noFill/>
        </p:spPr>
        <p:txBody>
          <a:bodyPr wrap="square" rtlCol="0">
            <a:spAutoFit/>
          </a:bodyPr>
          <a:lstStyle/>
          <a:p>
            <a:r>
              <a:rPr lang="en-GB"/>
              <a:t>Higher Priority</a:t>
            </a:r>
          </a:p>
        </p:txBody>
      </p:sp>
      <p:cxnSp>
        <p:nvCxnSpPr>
          <p:cNvPr id="8" name="Straight Connector 7">
            <a:extLst>
              <a:ext uri="{FF2B5EF4-FFF2-40B4-BE49-F238E27FC236}">
                <a16:creationId xmlns:a16="http://schemas.microsoft.com/office/drawing/2014/main" id="{07683F30-D113-3578-35DD-6C06A3376C4D}"/>
              </a:ext>
            </a:extLst>
          </p:cNvPr>
          <p:cNvCxnSpPr>
            <a:stCxn id="5" idx="3"/>
            <a:endCxn id="6" idx="1"/>
          </p:cNvCxnSpPr>
          <p:nvPr/>
        </p:nvCxnSpPr>
        <p:spPr>
          <a:xfrm flipV="1">
            <a:off x="1063052" y="6275461"/>
            <a:ext cx="10155280" cy="9238"/>
          </a:xfrm>
          <a:prstGeom prst="line">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0" name="Chart 9">
            <a:extLst>
              <a:ext uri="{FF2B5EF4-FFF2-40B4-BE49-F238E27FC236}">
                <a16:creationId xmlns:a16="http://schemas.microsoft.com/office/drawing/2014/main" id="{C50FB7CF-D8D5-A453-FC3D-C6B26FAAC0DB}"/>
              </a:ext>
            </a:extLst>
          </p:cNvPr>
          <p:cNvGraphicFramePr/>
          <p:nvPr>
            <p:extLst>
              <p:ext uri="{D42A27DB-BD31-4B8C-83A1-F6EECF244321}">
                <p14:modId xmlns:p14="http://schemas.microsoft.com/office/powerpoint/2010/main" val="3134108005"/>
              </p:ext>
            </p:extLst>
          </p:nvPr>
        </p:nvGraphicFramePr>
        <p:xfrm>
          <a:off x="89384" y="1695904"/>
          <a:ext cx="12013232" cy="1031402"/>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D6AEEF9E-FBB4-B0BD-DDFE-E2D7725F7D1E}"/>
              </a:ext>
            </a:extLst>
          </p:cNvPr>
          <p:cNvSpPr txBox="1"/>
          <p:nvPr/>
        </p:nvSpPr>
        <p:spPr>
          <a:xfrm>
            <a:off x="5375266" y="2164253"/>
            <a:ext cx="457176" cy="276999"/>
          </a:xfrm>
          <a:prstGeom prst="rect">
            <a:avLst/>
          </a:prstGeom>
          <a:noFill/>
        </p:spPr>
        <p:txBody>
          <a:bodyPr wrap="none" rtlCol="0">
            <a:spAutoFit/>
          </a:bodyPr>
          <a:lstStyle/>
          <a:p>
            <a:r>
              <a:rPr lang="en-GB" sz="1200"/>
              <a:t>N/A</a:t>
            </a:r>
          </a:p>
        </p:txBody>
      </p:sp>
    </p:spTree>
    <p:extLst>
      <p:ext uri="{BB962C8B-B14F-4D97-AF65-F5344CB8AC3E}">
        <p14:creationId xmlns:p14="http://schemas.microsoft.com/office/powerpoint/2010/main" val="1621531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932DBED3-B8B9-FF69-FAEA-4EEB074CA5EE}"/>
              </a:ext>
            </a:extLst>
          </p:cNvPr>
          <p:cNvGraphicFramePr/>
          <p:nvPr>
            <p:extLst>
              <p:ext uri="{D42A27DB-BD31-4B8C-83A1-F6EECF244321}">
                <p14:modId xmlns:p14="http://schemas.microsoft.com/office/powerpoint/2010/main" val="1059846559"/>
              </p:ext>
            </p:extLst>
          </p:nvPr>
        </p:nvGraphicFramePr>
        <p:xfrm>
          <a:off x="89384" y="2059709"/>
          <a:ext cx="12013232" cy="4147126"/>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0DC3885A-D103-4478-9FDC-937B7BED5199}"/>
              </a:ext>
            </a:extLst>
          </p:cNvPr>
          <p:cNvSpPr>
            <a:spLocks noGrp="1"/>
          </p:cNvSpPr>
          <p:nvPr>
            <p:ph type="title"/>
          </p:nvPr>
        </p:nvSpPr>
        <p:spPr>
          <a:xfrm>
            <a:off x="89386" y="100080"/>
            <a:ext cx="6465418" cy="407920"/>
          </a:xfrm>
        </p:spPr>
        <p:txBody>
          <a:bodyPr>
            <a:normAutofit/>
          </a:bodyPr>
          <a:lstStyle/>
          <a:p>
            <a:r>
              <a:rPr lang="en-GB" sz="2000">
                <a:solidFill>
                  <a:srgbClr val="002060"/>
                </a:solidFill>
              </a:rPr>
              <a:t>Priorities – Issues Affecting the Profession</a:t>
            </a:r>
          </a:p>
        </p:txBody>
      </p:sp>
      <p:sp>
        <p:nvSpPr>
          <p:cNvPr id="4" name="Slide Number Placeholder 3">
            <a:extLst>
              <a:ext uri="{FF2B5EF4-FFF2-40B4-BE49-F238E27FC236}">
                <a16:creationId xmlns:a16="http://schemas.microsoft.com/office/drawing/2014/main" id="{3C426F33-0416-4276-A167-551788C8B236}"/>
              </a:ext>
            </a:extLst>
          </p:cNvPr>
          <p:cNvSpPr>
            <a:spLocks noGrp="1"/>
          </p:cNvSpPr>
          <p:nvPr>
            <p:ph type="sldNum" sz="quarter" idx="12"/>
          </p:nvPr>
        </p:nvSpPr>
        <p:spPr/>
        <p:txBody>
          <a:bodyPr/>
          <a:lstStyle/>
          <a:p>
            <a:fld id="{CE5598E4-D81B-4247-A88E-9EAB412F59C6}" type="slidenum">
              <a:rPr lang="en-GB" smtClean="0"/>
              <a:pPr/>
              <a:t>4</a:t>
            </a:fld>
            <a:endParaRPr lang="en-GB"/>
          </a:p>
        </p:txBody>
      </p:sp>
      <p:sp>
        <p:nvSpPr>
          <p:cNvPr id="3" name="TextBox 2">
            <a:extLst>
              <a:ext uri="{FF2B5EF4-FFF2-40B4-BE49-F238E27FC236}">
                <a16:creationId xmlns:a16="http://schemas.microsoft.com/office/drawing/2014/main" id="{16193E71-A813-5559-91BB-D99A373DFE9B}"/>
              </a:ext>
            </a:extLst>
          </p:cNvPr>
          <p:cNvSpPr txBox="1"/>
          <p:nvPr/>
        </p:nvSpPr>
        <p:spPr>
          <a:xfrm>
            <a:off x="487217" y="658975"/>
            <a:ext cx="11323782" cy="923330"/>
          </a:xfrm>
          <a:prstGeom prst="rect">
            <a:avLst/>
          </a:prstGeom>
          <a:noFill/>
        </p:spPr>
        <p:txBody>
          <a:bodyPr wrap="square" rtlCol="0">
            <a:spAutoFit/>
          </a:bodyPr>
          <a:lstStyle/>
          <a:p>
            <a:r>
              <a:rPr lang="en-GB" dirty="0"/>
              <a:t>All issues affecting the profession are deemed to be less of a priority than last year.  Regulatory compliance remains the key high priority issue again this year (and is now equally matched as a high priority by the issue of addressing bullying, harassment and sexual harassment)</a:t>
            </a:r>
          </a:p>
        </p:txBody>
      </p:sp>
      <p:sp>
        <p:nvSpPr>
          <p:cNvPr id="5" name="TextBox 4">
            <a:extLst>
              <a:ext uri="{FF2B5EF4-FFF2-40B4-BE49-F238E27FC236}">
                <a16:creationId xmlns:a16="http://schemas.microsoft.com/office/drawing/2014/main" id="{471DE175-C38A-9043-4507-7A3A72827995}"/>
              </a:ext>
            </a:extLst>
          </p:cNvPr>
          <p:cNvSpPr txBox="1"/>
          <p:nvPr/>
        </p:nvSpPr>
        <p:spPr>
          <a:xfrm>
            <a:off x="89384" y="5961533"/>
            <a:ext cx="973668" cy="646331"/>
          </a:xfrm>
          <a:prstGeom prst="rect">
            <a:avLst/>
          </a:prstGeom>
          <a:noFill/>
        </p:spPr>
        <p:txBody>
          <a:bodyPr wrap="square" rtlCol="0">
            <a:spAutoFit/>
          </a:bodyPr>
          <a:lstStyle/>
          <a:p>
            <a:r>
              <a:rPr lang="en-GB"/>
              <a:t>Lower Priority</a:t>
            </a:r>
          </a:p>
        </p:txBody>
      </p:sp>
      <p:sp>
        <p:nvSpPr>
          <p:cNvPr id="6" name="TextBox 5">
            <a:extLst>
              <a:ext uri="{FF2B5EF4-FFF2-40B4-BE49-F238E27FC236}">
                <a16:creationId xmlns:a16="http://schemas.microsoft.com/office/drawing/2014/main" id="{8E8A492B-A4E9-EFCB-E31F-401FFAB4A14A}"/>
              </a:ext>
            </a:extLst>
          </p:cNvPr>
          <p:cNvSpPr txBox="1"/>
          <p:nvPr/>
        </p:nvSpPr>
        <p:spPr>
          <a:xfrm>
            <a:off x="11218332" y="5952295"/>
            <a:ext cx="973668" cy="646331"/>
          </a:xfrm>
          <a:prstGeom prst="rect">
            <a:avLst/>
          </a:prstGeom>
          <a:noFill/>
        </p:spPr>
        <p:txBody>
          <a:bodyPr wrap="square" rtlCol="0">
            <a:spAutoFit/>
          </a:bodyPr>
          <a:lstStyle/>
          <a:p>
            <a:r>
              <a:rPr lang="en-GB"/>
              <a:t>Higher Priority</a:t>
            </a:r>
          </a:p>
        </p:txBody>
      </p:sp>
      <p:cxnSp>
        <p:nvCxnSpPr>
          <p:cNvPr id="8" name="Straight Connector 7">
            <a:extLst>
              <a:ext uri="{FF2B5EF4-FFF2-40B4-BE49-F238E27FC236}">
                <a16:creationId xmlns:a16="http://schemas.microsoft.com/office/drawing/2014/main" id="{07683F30-D113-3578-35DD-6C06A3376C4D}"/>
              </a:ext>
            </a:extLst>
          </p:cNvPr>
          <p:cNvCxnSpPr>
            <a:stCxn id="5" idx="3"/>
            <a:endCxn id="6" idx="1"/>
          </p:cNvCxnSpPr>
          <p:nvPr/>
        </p:nvCxnSpPr>
        <p:spPr>
          <a:xfrm flipV="1">
            <a:off x="1063052" y="6275461"/>
            <a:ext cx="10155280" cy="9238"/>
          </a:xfrm>
          <a:prstGeom prst="line">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0" name="Chart 9">
            <a:extLst>
              <a:ext uri="{FF2B5EF4-FFF2-40B4-BE49-F238E27FC236}">
                <a16:creationId xmlns:a16="http://schemas.microsoft.com/office/drawing/2014/main" id="{C50FB7CF-D8D5-A453-FC3D-C6B26FAAC0DB}"/>
              </a:ext>
            </a:extLst>
          </p:cNvPr>
          <p:cNvGraphicFramePr/>
          <p:nvPr>
            <p:extLst>
              <p:ext uri="{D42A27DB-BD31-4B8C-83A1-F6EECF244321}">
                <p14:modId xmlns:p14="http://schemas.microsoft.com/office/powerpoint/2010/main" val="1629030921"/>
              </p:ext>
            </p:extLst>
          </p:nvPr>
        </p:nvGraphicFramePr>
        <p:xfrm>
          <a:off x="89384" y="1573248"/>
          <a:ext cx="12013232" cy="103140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73541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932DBED3-B8B9-FF69-FAEA-4EEB074CA5EE}"/>
              </a:ext>
            </a:extLst>
          </p:cNvPr>
          <p:cNvGraphicFramePr/>
          <p:nvPr>
            <p:extLst>
              <p:ext uri="{D42A27DB-BD31-4B8C-83A1-F6EECF244321}">
                <p14:modId xmlns:p14="http://schemas.microsoft.com/office/powerpoint/2010/main" val="2464735238"/>
              </p:ext>
            </p:extLst>
          </p:nvPr>
        </p:nvGraphicFramePr>
        <p:xfrm>
          <a:off x="89384" y="2059709"/>
          <a:ext cx="12013232" cy="4147126"/>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0DC3885A-D103-4478-9FDC-937B7BED5199}"/>
              </a:ext>
            </a:extLst>
          </p:cNvPr>
          <p:cNvSpPr>
            <a:spLocks noGrp="1"/>
          </p:cNvSpPr>
          <p:nvPr>
            <p:ph type="title"/>
          </p:nvPr>
        </p:nvSpPr>
        <p:spPr>
          <a:xfrm>
            <a:off x="89386" y="100080"/>
            <a:ext cx="6465418" cy="407920"/>
          </a:xfrm>
        </p:spPr>
        <p:txBody>
          <a:bodyPr>
            <a:normAutofit/>
          </a:bodyPr>
          <a:lstStyle/>
          <a:p>
            <a:r>
              <a:rPr lang="en-GB" sz="2000">
                <a:solidFill>
                  <a:srgbClr val="002060"/>
                </a:solidFill>
              </a:rPr>
              <a:t>Perceptions of the Society</a:t>
            </a:r>
          </a:p>
        </p:txBody>
      </p:sp>
      <p:sp>
        <p:nvSpPr>
          <p:cNvPr id="4" name="Slide Number Placeholder 3">
            <a:extLst>
              <a:ext uri="{FF2B5EF4-FFF2-40B4-BE49-F238E27FC236}">
                <a16:creationId xmlns:a16="http://schemas.microsoft.com/office/drawing/2014/main" id="{3C426F33-0416-4276-A167-551788C8B236}"/>
              </a:ext>
            </a:extLst>
          </p:cNvPr>
          <p:cNvSpPr>
            <a:spLocks noGrp="1"/>
          </p:cNvSpPr>
          <p:nvPr>
            <p:ph type="sldNum" sz="quarter" idx="12"/>
          </p:nvPr>
        </p:nvSpPr>
        <p:spPr/>
        <p:txBody>
          <a:bodyPr/>
          <a:lstStyle/>
          <a:p>
            <a:fld id="{CE5598E4-D81B-4247-A88E-9EAB412F59C6}" type="slidenum">
              <a:rPr lang="en-GB" smtClean="0"/>
              <a:pPr/>
              <a:t>5</a:t>
            </a:fld>
            <a:endParaRPr lang="en-GB"/>
          </a:p>
        </p:txBody>
      </p:sp>
      <p:sp>
        <p:nvSpPr>
          <p:cNvPr id="3" name="TextBox 2">
            <a:extLst>
              <a:ext uri="{FF2B5EF4-FFF2-40B4-BE49-F238E27FC236}">
                <a16:creationId xmlns:a16="http://schemas.microsoft.com/office/drawing/2014/main" id="{16193E71-A813-5559-91BB-D99A373DFE9B}"/>
              </a:ext>
            </a:extLst>
          </p:cNvPr>
          <p:cNvSpPr txBox="1"/>
          <p:nvPr/>
        </p:nvSpPr>
        <p:spPr>
          <a:xfrm>
            <a:off x="487218" y="494147"/>
            <a:ext cx="11323782" cy="1200329"/>
          </a:xfrm>
          <a:prstGeom prst="rect">
            <a:avLst/>
          </a:prstGeom>
          <a:noFill/>
        </p:spPr>
        <p:txBody>
          <a:bodyPr wrap="square" rtlCol="0">
            <a:spAutoFit/>
          </a:bodyPr>
          <a:lstStyle/>
          <a:p>
            <a:r>
              <a:rPr lang="en-GB" dirty="0"/>
              <a:t>The most widely held belief is that the Society should continue to be responsible for representation, support and regulation of solicitors in Scotland and there is a high level of agreement that the Society is an effective regulator (although to a lesser extent than last year). Few members hold a strong belief that the Society is focused on the issues affecting them in their profession or that they benefit from the Society’s work</a:t>
            </a:r>
          </a:p>
        </p:txBody>
      </p:sp>
      <p:sp>
        <p:nvSpPr>
          <p:cNvPr id="5" name="TextBox 4">
            <a:extLst>
              <a:ext uri="{FF2B5EF4-FFF2-40B4-BE49-F238E27FC236}">
                <a16:creationId xmlns:a16="http://schemas.microsoft.com/office/drawing/2014/main" id="{471DE175-C38A-9043-4507-7A3A72827995}"/>
              </a:ext>
            </a:extLst>
          </p:cNvPr>
          <p:cNvSpPr txBox="1"/>
          <p:nvPr/>
        </p:nvSpPr>
        <p:spPr>
          <a:xfrm>
            <a:off x="89384" y="5961533"/>
            <a:ext cx="1231416" cy="646331"/>
          </a:xfrm>
          <a:prstGeom prst="rect">
            <a:avLst/>
          </a:prstGeom>
          <a:noFill/>
        </p:spPr>
        <p:txBody>
          <a:bodyPr wrap="square" rtlCol="0">
            <a:spAutoFit/>
          </a:bodyPr>
          <a:lstStyle/>
          <a:p>
            <a:r>
              <a:rPr lang="en-GB"/>
              <a:t>Lower Agreement</a:t>
            </a:r>
          </a:p>
        </p:txBody>
      </p:sp>
      <p:sp>
        <p:nvSpPr>
          <p:cNvPr id="6" name="TextBox 5">
            <a:extLst>
              <a:ext uri="{FF2B5EF4-FFF2-40B4-BE49-F238E27FC236}">
                <a16:creationId xmlns:a16="http://schemas.microsoft.com/office/drawing/2014/main" id="{8E8A492B-A4E9-EFCB-E31F-401FFAB4A14A}"/>
              </a:ext>
            </a:extLst>
          </p:cNvPr>
          <p:cNvSpPr txBox="1"/>
          <p:nvPr/>
        </p:nvSpPr>
        <p:spPr>
          <a:xfrm>
            <a:off x="10960584" y="5952295"/>
            <a:ext cx="1231416" cy="646331"/>
          </a:xfrm>
          <a:prstGeom prst="rect">
            <a:avLst/>
          </a:prstGeom>
          <a:noFill/>
        </p:spPr>
        <p:txBody>
          <a:bodyPr wrap="square" rtlCol="0">
            <a:spAutoFit/>
          </a:bodyPr>
          <a:lstStyle/>
          <a:p>
            <a:r>
              <a:rPr lang="en-GB"/>
              <a:t>Higher Agreement</a:t>
            </a:r>
          </a:p>
        </p:txBody>
      </p:sp>
      <p:cxnSp>
        <p:nvCxnSpPr>
          <p:cNvPr id="8" name="Straight Connector 7">
            <a:extLst>
              <a:ext uri="{FF2B5EF4-FFF2-40B4-BE49-F238E27FC236}">
                <a16:creationId xmlns:a16="http://schemas.microsoft.com/office/drawing/2014/main" id="{07683F30-D113-3578-35DD-6C06A3376C4D}"/>
              </a:ext>
            </a:extLst>
          </p:cNvPr>
          <p:cNvCxnSpPr>
            <a:cxnSpLocks/>
          </p:cNvCxnSpPr>
          <p:nvPr/>
        </p:nvCxnSpPr>
        <p:spPr>
          <a:xfrm>
            <a:off x="1249988" y="6284699"/>
            <a:ext cx="9587345" cy="0"/>
          </a:xfrm>
          <a:prstGeom prst="line">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0" name="Chart 9">
            <a:extLst>
              <a:ext uri="{FF2B5EF4-FFF2-40B4-BE49-F238E27FC236}">
                <a16:creationId xmlns:a16="http://schemas.microsoft.com/office/drawing/2014/main" id="{C50FB7CF-D8D5-A453-FC3D-C6B26FAAC0DB}"/>
              </a:ext>
            </a:extLst>
          </p:cNvPr>
          <p:cNvGraphicFramePr/>
          <p:nvPr>
            <p:extLst>
              <p:ext uri="{D42A27DB-BD31-4B8C-83A1-F6EECF244321}">
                <p14:modId xmlns:p14="http://schemas.microsoft.com/office/powerpoint/2010/main" val="419257945"/>
              </p:ext>
            </p:extLst>
          </p:nvPr>
        </p:nvGraphicFramePr>
        <p:xfrm>
          <a:off x="89384" y="1508595"/>
          <a:ext cx="12013232" cy="1031402"/>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D6AEEF9E-FBB4-B0BD-DDFE-E2D7725F7D1E}"/>
              </a:ext>
            </a:extLst>
          </p:cNvPr>
          <p:cNvSpPr txBox="1"/>
          <p:nvPr/>
        </p:nvSpPr>
        <p:spPr>
          <a:xfrm>
            <a:off x="3574175" y="1938555"/>
            <a:ext cx="457176" cy="276999"/>
          </a:xfrm>
          <a:prstGeom prst="rect">
            <a:avLst/>
          </a:prstGeom>
          <a:noFill/>
        </p:spPr>
        <p:txBody>
          <a:bodyPr wrap="none" rtlCol="0">
            <a:spAutoFit/>
          </a:bodyPr>
          <a:lstStyle/>
          <a:p>
            <a:r>
              <a:rPr lang="en-GB" sz="1200"/>
              <a:t>N/A</a:t>
            </a:r>
          </a:p>
        </p:txBody>
      </p:sp>
    </p:spTree>
    <p:extLst>
      <p:ext uri="{BB962C8B-B14F-4D97-AF65-F5344CB8AC3E}">
        <p14:creationId xmlns:p14="http://schemas.microsoft.com/office/powerpoint/2010/main" val="1268876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932DBED3-B8B9-FF69-FAEA-4EEB074CA5EE}"/>
              </a:ext>
            </a:extLst>
          </p:cNvPr>
          <p:cNvGraphicFramePr/>
          <p:nvPr>
            <p:extLst>
              <p:ext uri="{D42A27DB-BD31-4B8C-83A1-F6EECF244321}">
                <p14:modId xmlns:p14="http://schemas.microsoft.com/office/powerpoint/2010/main" val="545121248"/>
              </p:ext>
            </p:extLst>
          </p:nvPr>
        </p:nvGraphicFramePr>
        <p:xfrm>
          <a:off x="89384" y="2059709"/>
          <a:ext cx="12013232" cy="4147126"/>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0DC3885A-D103-4478-9FDC-937B7BED5199}"/>
              </a:ext>
            </a:extLst>
          </p:cNvPr>
          <p:cNvSpPr>
            <a:spLocks noGrp="1"/>
          </p:cNvSpPr>
          <p:nvPr>
            <p:ph type="title"/>
          </p:nvPr>
        </p:nvSpPr>
        <p:spPr>
          <a:xfrm>
            <a:off x="89386" y="100080"/>
            <a:ext cx="6465418" cy="407920"/>
          </a:xfrm>
        </p:spPr>
        <p:txBody>
          <a:bodyPr>
            <a:normAutofit/>
          </a:bodyPr>
          <a:lstStyle/>
          <a:p>
            <a:r>
              <a:rPr lang="en-GB" sz="2000">
                <a:solidFill>
                  <a:srgbClr val="002060"/>
                </a:solidFill>
              </a:rPr>
              <a:t>Favourability - The work of the SOCIETY</a:t>
            </a:r>
          </a:p>
        </p:txBody>
      </p:sp>
      <p:sp>
        <p:nvSpPr>
          <p:cNvPr id="4" name="Slide Number Placeholder 3">
            <a:extLst>
              <a:ext uri="{FF2B5EF4-FFF2-40B4-BE49-F238E27FC236}">
                <a16:creationId xmlns:a16="http://schemas.microsoft.com/office/drawing/2014/main" id="{3C426F33-0416-4276-A167-551788C8B236}"/>
              </a:ext>
            </a:extLst>
          </p:cNvPr>
          <p:cNvSpPr>
            <a:spLocks noGrp="1"/>
          </p:cNvSpPr>
          <p:nvPr>
            <p:ph type="sldNum" sz="quarter" idx="12"/>
          </p:nvPr>
        </p:nvSpPr>
        <p:spPr/>
        <p:txBody>
          <a:bodyPr/>
          <a:lstStyle/>
          <a:p>
            <a:fld id="{CE5598E4-D81B-4247-A88E-9EAB412F59C6}" type="slidenum">
              <a:rPr lang="en-GB" smtClean="0"/>
              <a:pPr/>
              <a:t>6</a:t>
            </a:fld>
            <a:endParaRPr lang="en-GB"/>
          </a:p>
        </p:txBody>
      </p:sp>
      <p:sp>
        <p:nvSpPr>
          <p:cNvPr id="3" name="TextBox 2">
            <a:extLst>
              <a:ext uri="{FF2B5EF4-FFF2-40B4-BE49-F238E27FC236}">
                <a16:creationId xmlns:a16="http://schemas.microsoft.com/office/drawing/2014/main" id="{16193E71-A813-5559-91BB-D99A373DFE9B}"/>
              </a:ext>
            </a:extLst>
          </p:cNvPr>
          <p:cNvSpPr txBox="1"/>
          <p:nvPr/>
        </p:nvSpPr>
        <p:spPr>
          <a:xfrm>
            <a:off x="487217" y="658975"/>
            <a:ext cx="11323782" cy="646331"/>
          </a:xfrm>
          <a:prstGeom prst="rect">
            <a:avLst/>
          </a:prstGeom>
          <a:noFill/>
        </p:spPr>
        <p:txBody>
          <a:bodyPr wrap="square" rtlCol="0">
            <a:spAutoFit/>
          </a:bodyPr>
          <a:lstStyle/>
          <a:p>
            <a:r>
              <a:rPr lang="en-GB"/>
              <a:t>The work of the Society is viewed less favourably this year compared to 2022 (and indeed favourability has significantly declined over the last 5 years)</a:t>
            </a:r>
          </a:p>
        </p:txBody>
      </p:sp>
      <p:graphicFrame>
        <p:nvGraphicFramePr>
          <p:cNvPr id="10" name="Chart 9">
            <a:extLst>
              <a:ext uri="{FF2B5EF4-FFF2-40B4-BE49-F238E27FC236}">
                <a16:creationId xmlns:a16="http://schemas.microsoft.com/office/drawing/2014/main" id="{C50FB7CF-D8D5-A453-FC3D-C6B26FAAC0DB}"/>
              </a:ext>
            </a:extLst>
          </p:cNvPr>
          <p:cNvGraphicFramePr/>
          <p:nvPr>
            <p:extLst>
              <p:ext uri="{D42A27DB-BD31-4B8C-83A1-F6EECF244321}">
                <p14:modId xmlns:p14="http://schemas.microsoft.com/office/powerpoint/2010/main" val="1987132993"/>
              </p:ext>
            </p:extLst>
          </p:nvPr>
        </p:nvGraphicFramePr>
        <p:xfrm>
          <a:off x="89384" y="1028307"/>
          <a:ext cx="12013232" cy="103140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73304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932DBED3-B8B9-FF69-FAEA-4EEB074CA5EE}"/>
              </a:ext>
            </a:extLst>
          </p:cNvPr>
          <p:cNvGraphicFramePr/>
          <p:nvPr>
            <p:extLst>
              <p:ext uri="{D42A27DB-BD31-4B8C-83A1-F6EECF244321}">
                <p14:modId xmlns:p14="http://schemas.microsoft.com/office/powerpoint/2010/main" val="547696533"/>
              </p:ext>
            </p:extLst>
          </p:nvPr>
        </p:nvGraphicFramePr>
        <p:xfrm>
          <a:off x="89384" y="2059709"/>
          <a:ext cx="12013232" cy="4147126"/>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0DC3885A-D103-4478-9FDC-937B7BED5199}"/>
              </a:ext>
            </a:extLst>
          </p:cNvPr>
          <p:cNvSpPr>
            <a:spLocks noGrp="1"/>
          </p:cNvSpPr>
          <p:nvPr>
            <p:ph type="title"/>
          </p:nvPr>
        </p:nvSpPr>
        <p:spPr>
          <a:xfrm>
            <a:off x="89386" y="100080"/>
            <a:ext cx="6465418" cy="407920"/>
          </a:xfrm>
        </p:spPr>
        <p:txBody>
          <a:bodyPr>
            <a:normAutofit/>
          </a:bodyPr>
          <a:lstStyle/>
          <a:p>
            <a:r>
              <a:rPr lang="en-GB" sz="2000">
                <a:solidFill>
                  <a:srgbClr val="002060"/>
                </a:solidFill>
              </a:rPr>
              <a:t>Legal Aid Sustainability</a:t>
            </a:r>
          </a:p>
        </p:txBody>
      </p:sp>
      <p:sp>
        <p:nvSpPr>
          <p:cNvPr id="4" name="Slide Number Placeholder 3">
            <a:extLst>
              <a:ext uri="{FF2B5EF4-FFF2-40B4-BE49-F238E27FC236}">
                <a16:creationId xmlns:a16="http://schemas.microsoft.com/office/drawing/2014/main" id="{3C426F33-0416-4276-A167-551788C8B236}"/>
              </a:ext>
            </a:extLst>
          </p:cNvPr>
          <p:cNvSpPr>
            <a:spLocks noGrp="1"/>
          </p:cNvSpPr>
          <p:nvPr>
            <p:ph type="sldNum" sz="quarter" idx="12"/>
          </p:nvPr>
        </p:nvSpPr>
        <p:spPr/>
        <p:txBody>
          <a:bodyPr/>
          <a:lstStyle/>
          <a:p>
            <a:fld id="{CE5598E4-D81B-4247-A88E-9EAB412F59C6}" type="slidenum">
              <a:rPr lang="en-GB" smtClean="0"/>
              <a:pPr/>
              <a:t>7</a:t>
            </a:fld>
            <a:endParaRPr lang="en-GB"/>
          </a:p>
        </p:txBody>
      </p:sp>
      <p:sp>
        <p:nvSpPr>
          <p:cNvPr id="3" name="TextBox 2">
            <a:extLst>
              <a:ext uri="{FF2B5EF4-FFF2-40B4-BE49-F238E27FC236}">
                <a16:creationId xmlns:a16="http://schemas.microsoft.com/office/drawing/2014/main" id="{16193E71-A813-5559-91BB-D99A373DFE9B}"/>
              </a:ext>
            </a:extLst>
          </p:cNvPr>
          <p:cNvSpPr txBox="1"/>
          <p:nvPr/>
        </p:nvSpPr>
        <p:spPr>
          <a:xfrm>
            <a:off x="487217" y="658975"/>
            <a:ext cx="11323782" cy="646331"/>
          </a:xfrm>
          <a:prstGeom prst="rect">
            <a:avLst/>
          </a:prstGeom>
          <a:noFill/>
        </p:spPr>
        <p:txBody>
          <a:bodyPr wrap="square" rtlCol="0">
            <a:spAutoFit/>
          </a:bodyPr>
          <a:lstStyle/>
          <a:p>
            <a:r>
              <a:rPr lang="en-GB" dirty="0"/>
              <a:t>Very few members view Legal Aid as sustainable (particularly Criminal Legal Aid) and the number of members believing it to be sustainable has dropped compared to last year </a:t>
            </a:r>
          </a:p>
        </p:txBody>
      </p:sp>
      <p:graphicFrame>
        <p:nvGraphicFramePr>
          <p:cNvPr id="10" name="Chart 9">
            <a:extLst>
              <a:ext uri="{FF2B5EF4-FFF2-40B4-BE49-F238E27FC236}">
                <a16:creationId xmlns:a16="http://schemas.microsoft.com/office/drawing/2014/main" id="{C50FB7CF-D8D5-A453-FC3D-C6B26FAAC0DB}"/>
              </a:ext>
            </a:extLst>
          </p:cNvPr>
          <p:cNvGraphicFramePr/>
          <p:nvPr>
            <p:extLst>
              <p:ext uri="{D42A27DB-BD31-4B8C-83A1-F6EECF244321}">
                <p14:modId xmlns:p14="http://schemas.microsoft.com/office/powerpoint/2010/main" val="2945227838"/>
              </p:ext>
            </p:extLst>
          </p:nvPr>
        </p:nvGraphicFramePr>
        <p:xfrm>
          <a:off x="89384" y="1028306"/>
          <a:ext cx="12013232" cy="134126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15527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932DBED3-B8B9-FF69-FAEA-4EEB074CA5EE}"/>
              </a:ext>
            </a:extLst>
          </p:cNvPr>
          <p:cNvGraphicFramePr/>
          <p:nvPr>
            <p:extLst>
              <p:ext uri="{D42A27DB-BD31-4B8C-83A1-F6EECF244321}">
                <p14:modId xmlns:p14="http://schemas.microsoft.com/office/powerpoint/2010/main" val="938058702"/>
              </p:ext>
            </p:extLst>
          </p:nvPr>
        </p:nvGraphicFramePr>
        <p:xfrm>
          <a:off x="89384" y="1551709"/>
          <a:ext cx="12013232" cy="4655126"/>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0DC3885A-D103-4478-9FDC-937B7BED5199}"/>
              </a:ext>
            </a:extLst>
          </p:cNvPr>
          <p:cNvSpPr>
            <a:spLocks noGrp="1"/>
          </p:cNvSpPr>
          <p:nvPr>
            <p:ph type="title"/>
          </p:nvPr>
        </p:nvSpPr>
        <p:spPr>
          <a:xfrm>
            <a:off x="89386" y="100080"/>
            <a:ext cx="6465418" cy="407920"/>
          </a:xfrm>
        </p:spPr>
        <p:txBody>
          <a:bodyPr>
            <a:normAutofit/>
          </a:bodyPr>
          <a:lstStyle/>
          <a:p>
            <a:r>
              <a:rPr lang="en-GB" sz="2000">
                <a:solidFill>
                  <a:srgbClr val="002060"/>
                </a:solidFill>
              </a:rPr>
              <a:t>Regulation of Legal Services</a:t>
            </a:r>
          </a:p>
        </p:txBody>
      </p:sp>
      <p:sp>
        <p:nvSpPr>
          <p:cNvPr id="4" name="Slide Number Placeholder 3">
            <a:extLst>
              <a:ext uri="{FF2B5EF4-FFF2-40B4-BE49-F238E27FC236}">
                <a16:creationId xmlns:a16="http://schemas.microsoft.com/office/drawing/2014/main" id="{3C426F33-0416-4276-A167-551788C8B236}"/>
              </a:ext>
            </a:extLst>
          </p:cNvPr>
          <p:cNvSpPr>
            <a:spLocks noGrp="1"/>
          </p:cNvSpPr>
          <p:nvPr>
            <p:ph type="sldNum" sz="quarter" idx="12"/>
          </p:nvPr>
        </p:nvSpPr>
        <p:spPr/>
        <p:txBody>
          <a:bodyPr/>
          <a:lstStyle/>
          <a:p>
            <a:fld id="{CE5598E4-D81B-4247-A88E-9EAB412F59C6}" type="slidenum">
              <a:rPr lang="en-GB" smtClean="0"/>
              <a:pPr/>
              <a:t>8</a:t>
            </a:fld>
            <a:endParaRPr lang="en-GB"/>
          </a:p>
        </p:txBody>
      </p:sp>
      <p:sp>
        <p:nvSpPr>
          <p:cNvPr id="3" name="TextBox 2">
            <a:extLst>
              <a:ext uri="{FF2B5EF4-FFF2-40B4-BE49-F238E27FC236}">
                <a16:creationId xmlns:a16="http://schemas.microsoft.com/office/drawing/2014/main" id="{16193E71-A813-5559-91BB-D99A373DFE9B}"/>
              </a:ext>
            </a:extLst>
          </p:cNvPr>
          <p:cNvSpPr txBox="1"/>
          <p:nvPr/>
        </p:nvSpPr>
        <p:spPr>
          <a:xfrm>
            <a:off x="487217" y="658975"/>
            <a:ext cx="11323782" cy="646331"/>
          </a:xfrm>
          <a:prstGeom prst="rect">
            <a:avLst/>
          </a:prstGeom>
          <a:noFill/>
        </p:spPr>
        <p:txBody>
          <a:bodyPr wrap="square" rtlCol="0">
            <a:spAutoFit/>
          </a:bodyPr>
          <a:lstStyle/>
          <a:p>
            <a:r>
              <a:rPr lang="en-GB"/>
              <a:t>While almost ¾ of members have some level of awareness of the Government’s plans to bring forward new legislation regarding regulation, just 1 in 10 (11.9%) are fully aware of this</a:t>
            </a:r>
          </a:p>
        </p:txBody>
      </p:sp>
      <p:graphicFrame>
        <p:nvGraphicFramePr>
          <p:cNvPr id="10" name="Chart 9">
            <a:extLst>
              <a:ext uri="{FF2B5EF4-FFF2-40B4-BE49-F238E27FC236}">
                <a16:creationId xmlns:a16="http://schemas.microsoft.com/office/drawing/2014/main" id="{C50FB7CF-D8D5-A453-FC3D-C6B26FAAC0DB}"/>
              </a:ext>
            </a:extLst>
          </p:cNvPr>
          <p:cNvGraphicFramePr/>
          <p:nvPr>
            <p:extLst>
              <p:ext uri="{D42A27DB-BD31-4B8C-83A1-F6EECF244321}">
                <p14:modId xmlns:p14="http://schemas.microsoft.com/office/powerpoint/2010/main" val="3805447732"/>
              </p:ext>
            </p:extLst>
          </p:nvPr>
        </p:nvGraphicFramePr>
        <p:xfrm>
          <a:off x="8011874" y="2296770"/>
          <a:ext cx="3799125" cy="3009521"/>
        </p:xfrm>
        <a:graphic>
          <a:graphicData uri="http://schemas.openxmlformats.org/drawingml/2006/chart">
            <c:chart xmlns:c="http://schemas.openxmlformats.org/drawingml/2006/chart" xmlns:r="http://schemas.openxmlformats.org/officeDocument/2006/relationships" r:id="rId3"/>
          </a:graphicData>
        </a:graphic>
      </p:graphicFrame>
      <p:sp>
        <p:nvSpPr>
          <p:cNvPr id="5" name="Arrow: Right 4">
            <a:extLst>
              <a:ext uri="{FF2B5EF4-FFF2-40B4-BE49-F238E27FC236}">
                <a16:creationId xmlns:a16="http://schemas.microsoft.com/office/drawing/2014/main" id="{F64AB23B-22D6-B0EB-1719-5B466EAEB631}"/>
              </a:ext>
            </a:extLst>
          </p:cNvPr>
          <p:cNvSpPr/>
          <p:nvPr/>
        </p:nvSpPr>
        <p:spPr>
          <a:xfrm>
            <a:off x="8349673" y="3429000"/>
            <a:ext cx="341745"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76732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932DBED3-B8B9-FF69-FAEA-4EEB074CA5EE}"/>
              </a:ext>
            </a:extLst>
          </p:cNvPr>
          <p:cNvGraphicFramePr/>
          <p:nvPr>
            <p:extLst>
              <p:ext uri="{D42A27DB-BD31-4B8C-83A1-F6EECF244321}">
                <p14:modId xmlns:p14="http://schemas.microsoft.com/office/powerpoint/2010/main" val="2811031710"/>
              </p:ext>
            </p:extLst>
          </p:nvPr>
        </p:nvGraphicFramePr>
        <p:xfrm>
          <a:off x="235192" y="2161309"/>
          <a:ext cx="11721615" cy="2198255"/>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0DC3885A-D103-4478-9FDC-937B7BED5199}"/>
              </a:ext>
            </a:extLst>
          </p:cNvPr>
          <p:cNvSpPr>
            <a:spLocks noGrp="1"/>
          </p:cNvSpPr>
          <p:nvPr>
            <p:ph type="title"/>
          </p:nvPr>
        </p:nvSpPr>
        <p:spPr>
          <a:xfrm>
            <a:off x="89386" y="100080"/>
            <a:ext cx="8546614" cy="407920"/>
          </a:xfrm>
        </p:spPr>
        <p:txBody>
          <a:bodyPr>
            <a:normAutofit/>
          </a:bodyPr>
          <a:lstStyle/>
          <a:p>
            <a:r>
              <a:rPr lang="en-GB" sz="2000">
                <a:solidFill>
                  <a:srgbClr val="002060"/>
                </a:solidFill>
              </a:rPr>
              <a:t>Communication channels</a:t>
            </a:r>
          </a:p>
        </p:txBody>
      </p:sp>
      <p:sp>
        <p:nvSpPr>
          <p:cNvPr id="4" name="Slide Number Placeholder 3">
            <a:extLst>
              <a:ext uri="{FF2B5EF4-FFF2-40B4-BE49-F238E27FC236}">
                <a16:creationId xmlns:a16="http://schemas.microsoft.com/office/drawing/2014/main" id="{3C426F33-0416-4276-A167-551788C8B236}"/>
              </a:ext>
            </a:extLst>
          </p:cNvPr>
          <p:cNvSpPr>
            <a:spLocks noGrp="1"/>
          </p:cNvSpPr>
          <p:nvPr>
            <p:ph type="sldNum" sz="quarter" idx="12"/>
          </p:nvPr>
        </p:nvSpPr>
        <p:spPr/>
        <p:txBody>
          <a:bodyPr/>
          <a:lstStyle/>
          <a:p>
            <a:fld id="{CE5598E4-D81B-4247-A88E-9EAB412F59C6}" type="slidenum">
              <a:rPr lang="en-GB" smtClean="0"/>
              <a:pPr/>
              <a:t>9</a:t>
            </a:fld>
            <a:endParaRPr lang="en-GB"/>
          </a:p>
        </p:txBody>
      </p:sp>
      <p:graphicFrame>
        <p:nvGraphicFramePr>
          <p:cNvPr id="5" name="Chart 4">
            <a:extLst>
              <a:ext uri="{FF2B5EF4-FFF2-40B4-BE49-F238E27FC236}">
                <a16:creationId xmlns:a16="http://schemas.microsoft.com/office/drawing/2014/main" id="{23030629-9B78-E280-878E-73BE58716E3A}"/>
              </a:ext>
            </a:extLst>
          </p:cNvPr>
          <p:cNvGraphicFramePr/>
          <p:nvPr>
            <p:extLst>
              <p:ext uri="{D42A27DB-BD31-4B8C-83A1-F6EECF244321}">
                <p14:modId xmlns:p14="http://schemas.microsoft.com/office/powerpoint/2010/main" val="1953290827"/>
              </p:ext>
            </p:extLst>
          </p:nvPr>
        </p:nvGraphicFramePr>
        <p:xfrm>
          <a:off x="235191" y="4447505"/>
          <a:ext cx="11721615" cy="2198255"/>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3BF80B25-6C7C-44DA-6908-E00DC1FEC284}"/>
              </a:ext>
            </a:extLst>
          </p:cNvPr>
          <p:cNvSpPr txBox="1"/>
          <p:nvPr/>
        </p:nvSpPr>
        <p:spPr>
          <a:xfrm>
            <a:off x="434109" y="1903418"/>
            <a:ext cx="6096000" cy="307777"/>
          </a:xfrm>
          <a:prstGeom prst="rect">
            <a:avLst/>
          </a:prstGeom>
          <a:noFill/>
        </p:spPr>
        <p:txBody>
          <a:bodyPr wrap="square">
            <a:spAutoFit/>
          </a:bodyPr>
          <a:lstStyle/>
          <a:p>
            <a:r>
              <a:rPr lang="en-GB" sz="1400" b="0" i="0" u="none" strike="noStrike">
                <a:solidFill>
                  <a:srgbClr val="004175"/>
                </a:solidFill>
                <a:effectLst/>
              </a:rPr>
              <a:t>TO FIND OUT ABOUT THE SOCIETY'S SERVICES FOR MEMBERS</a:t>
            </a:r>
            <a:r>
              <a:rPr lang="en-GB" sz="1400">
                <a:solidFill>
                  <a:srgbClr val="004175"/>
                </a:solidFill>
              </a:rPr>
              <a:t> </a:t>
            </a:r>
          </a:p>
        </p:txBody>
      </p:sp>
      <p:sp>
        <p:nvSpPr>
          <p:cNvPr id="8" name="TextBox 7">
            <a:extLst>
              <a:ext uri="{FF2B5EF4-FFF2-40B4-BE49-F238E27FC236}">
                <a16:creationId xmlns:a16="http://schemas.microsoft.com/office/drawing/2014/main" id="{40FBEDEC-EF9E-5798-C505-13702670D63D}"/>
              </a:ext>
            </a:extLst>
          </p:cNvPr>
          <p:cNvSpPr txBox="1"/>
          <p:nvPr/>
        </p:nvSpPr>
        <p:spPr>
          <a:xfrm>
            <a:off x="434109" y="4106486"/>
            <a:ext cx="6096000" cy="307777"/>
          </a:xfrm>
          <a:prstGeom prst="rect">
            <a:avLst/>
          </a:prstGeom>
          <a:noFill/>
        </p:spPr>
        <p:txBody>
          <a:bodyPr wrap="square">
            <a:spAutoFit/>
          </a:bodyPr>
          <a:lstStyle/>
          <a:p>
            <a:r>
              <a:rPr lang="en-GB" sz="1400" b="0" i="0" u="none" strike="noStrike">
                <a:solidFill>
                  <a:srgbClr val="004175"/>
                </a:solidFill>
                <a:effectLst/>
              </a:rPr>
              <a:t>TO FIND OUT ABOUT CURRENT WORK THAT THE SOCIETY IS INVOLVED IN</a:t>
            </a:r>
            <a:endParaRPr lang="en-GB" sz="1400">
              <a:solidFill>
                <a:srgbClr val="004175"/>
              </a:solidFill>
            </a:endParaRPr>
          </a:p>
        </p:txBody>
      </p:sp>
      <p:sp>
        <p:nvSpPr>
          <p:cNvPr id="10" name="TextBox 9">
            <a:extLst>
              <a:ext uri="{FF2B5EF4-FFF2-40B4-BE49-F238E27FC236}">
                <a16:creationId xmlns:a16="http://schemas.microsoft.com/office/drawing/2014/main" id="{734FAAAE-3CA2-00A9-4C7D-161A2BB8E015}"/>
              </a:ext>
            </a:extLst>
          </p:cNvPr>
          <p:cNvSpPr txBox="1"/>
          <p:nvPr/>
        </p:nvSpPr>
        <p:spPr>
          <a:xfrm>
            <a:off x="487217" y="658975"/>
            <a:ext cx="11323782" cy="646331"/>
          </a:xfrm>
          <a:prstGeom prst="rect">
            <a:avLst/>
          </a:prstGeom>
          <a:noFill/>
        </p:spPr>
        <p:txBody>
          <a:bodyPr wrap="square" rtlCol="0">
            <a:spAutoFit/>
          </a:bodyPr>
          <a:lstStyle/>
          <a:p>
            <a:r>
              <a:rPr lang="en-GB"/>
              <a:t>The Society’s website is the most critical communication channel for members and The Journal is also widely used and there is relatively high usage of the Lawscot News email and the legal press</a:t>
            </a:r>
          </a:p>
        </p:txBody>
      </p:sp>
      <p:sp>
        <p:nvSpPr>
          <p:cNvPr id="11" name="TextBox 10">
            <a:extLst>
              <a:ext uri="{FF2B5EF4-FFF2-40B4-BE49-F238E27FC236}">
                <a16:creationId xmlns:a16="http://schemas.microsoft.com/office/drawing/2014/main" id="{FB1F1BE4-50D0-6E04-E994-6FC37311A899}"/>
              </a:ext>
            </a:extLst>
          </p:cNvPr>
          <p:cNvSpPr txBox="1"/>
          <p:nvPr/>
        </p:nvSpPr>
        <p:spPr>
          <a:xfrm>
            <a:off x="8746836" y="6645760"/>
            <a:ext cx="3365024" cy="230832"/>
          </a:xfrm>
          <a:prstGeom prst="rect">
            <a:avLst/>
          </a:prstGeom>
          <a:noFill/>
        </p:spPr>
        <p:txBody>
          <a:bodyPr wrap="none" rtlCol="0">
            <a:spAutoFit/>
          </a:bodyPr>
          <a:lstStyle/>
          <a:p>
            <a:r>
              <a:rPr lang="en-GB" sz="900">
                <a:solidFill>
                  <a:srgbClr val="BE1C80"/>
                </a:solidFill>
              </a:rPr>
              <a:t>Note: different question format so not comparable to previous results</a:t>
            </a:r>
          </a:p>
        </p:txBody>
      </p:sp>
    </p:spTree>
    <p:extLst>
      <p:ext uri="{BB962C8B-B14F-4D97-AF65-F5344CB8AC3E}">
        <p14:creationId xmlns:p14="http://schemas.microsoft.com/office/powerpoint/2010/main" val="4409509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d2cd5e2-c3b9-4ce6-bdaf-5491a85159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LS Blank Law Society Word Document" ma:contentTypeID="0x01010067FA8D2BA09F2346B8C3D5450935918E0086B64194AD51BD46B2CDC9E4F805F378" ma:contentTypeVersion="6" ma:contentTypeDescription="" ma:contentTypeScope="" ma:versionID="51916b7f23924c509d06c364e2ae88bd">
  <xsd:schema xmlns:xsd="http://www.w3.org/2001/XMLSchema" xmlns:xs="http://www.w3.org/2001/XMLSchema" xmlns:p="http://schemas.microsoft.com/office/2006/metadata/properties" xmlns:ns2="cd2cd5e2-c3b9-4ce6-bdaf-5491a8515945" targetNamespace="http://schemas.microsoft.com/office/2006/metadata/properties" ma:root="true" ma:fieldsID="ff02f64efb27b950fceded633410563d" ns2:_="">
    <xsd:import namespace="cd2cd5e2-c3b9-4ce6-bdaf-5491a8515945"/>
    <xsd:element name="properties">
      <xsd:complexType>
        <xsd:sequence>
          <xsd:element name="documentManagement">
            <xsd:complexType>
              <xsd:all>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2cd5e2-c3b9-4ce6-bdaf-5491a8515945" elementFormDefault="qualified">
    <xsd:import namespace="http://schemas.microsoft.com/office/2006/documentManagement/types"/>
    <xsd:import namespace="http://schemas.microsoft.com/office/infopath/2007/PartnerControls"/>
    <xsd:element name="lcf76f155ced4ddcb4097134ff3c332f" ma:index="8" nillable="true" ma:displayName="Image Tags_0" ma:hidden="true" ma:internalName="lcf76f155ced4ddcb4097134ff3c332f">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649396-ECC5-41E5-8684-6D173061D2CA}">
  <ds:schemaRefs>
    <ds:schemaRef ds:uri="http://schemas.microsoft.com/office/infopath/2007/PartnerControls"/>
    <ds:schemaRef ds:uri="http://purl.org/dc/elements/1.1/"/>
    <ds:schemaRef ds:uri="http://purl.org/dc/dcmitype/"/>
    <ds:schemaRef ds:uri="http://www.w3.org/XML/1998/namespace"/>
    <ds:schemaRef ds:uri="http://schemas.microsoft.com/office/2006/documentManagement/types"/>
    <ds:schemaRef ds:uri="http://schemas.openxmlformats.org/package/2006/metadata/core-properties"/>
    <ds:schemaRef ds:uri="cd2cd5e2-c3b9-4ce6-bdaf-5491a8515945"/>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E7093B3F-A529-46AB-AFD7-967200B95C94}">
  <ds:schemaRefs>
    <ds:schemaRef ds:uri="http://schemas.microsoft.com/sharepoint/v3/contenttype/forms"/>
  </ds:schemaRefs>
</ds:datastoreItem>
</file>

<file path=customXml/itemProps3.xml><?xml version="1.0" encoding="utf-8"?>
<ds:datastoreItem xmlns:ds="http://schemas.openxmlformats.org/officeDocument/2006/customXml" ds:itemID="{239E1D21-148F-43DF-A7C0-25BA6134C3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2cd5e2-c3b9-4ce6-bdaf-5491a85159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308</TotalTime>
  <Words>2011</Words>
  <Application>Microsoft Office PowerPoint</Application>
  <PresentationFormat>Widescreen</PresentationFormat>
  <Paragraphs>125</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Calibri Light</vt:lpstr>
      <vt:lpstr>Tw Cen MT</vt:lpstr>
      <vt:lpstr>Tw Cen MT Condensed</vt:lpstr>
      <vt:lpstr>Wingdings</vt:lpstr>
      <vt:lpstr>Wingdings 3</vt:lpstr>
      <vt:lpstr>Integral</vt:lpstr>
      <vt:lpstr>Law society of scotland Annual members’ survey 2022</vt:lpstr>
      <vt:lpstr>BACKGROUND</vt:lpstr>
      <vt:lpstr>Priorities – Reputation &amp; representation</vt:lpstr>
      <vt:lpstr>Priorities – Issues Affecting the Profession</vt:lpstr>
      <vt:lpstr>Perceptions of the Society</vt:lpstr>
      <vt:lpstr>Favourability - The work of the SOCIETY</vt:lpstr>
      <vt:lpstr>Legal Aid Sustainability</vt:lpstr>
      <vt:lpstr>Regulation of Legal Services</vt:lpstr>
      <vt:lpstr>Communication channels</vt:lpstr>
      <vt:lpstr>Priorities – Support for trainee solicitors AND THOSE WHO TRAIN THEM</vt:lpstr>
      <vt:lpstr>Climate change</vt:lpstr>
      <vt:lpstr>PowerPoint Presentation</vt:lpstr>
      <vt:lpstr>PowerPoint Presentation</vt:lpstr>
      <vt:lpstr>The next year…- What would you like to see from the society over the next year as the legal profession continues to adapt as we emerge from the covid-19 pandemic?</vt:lpstr>
      <vt:lpstr>The next year…- Types of support</vt:lpstr>
      <vt:lpstr>Final spontaneous comments from members…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Law society of scotland annual members’ survey 2022</dc:title>
  <dc:creator>Lisa Dixon;Nicky Taylor</dc:creator>
  <cp:lastModifiedBy>Kay McLellan</cp:lastModifiedBy>
  <cp:revision>9</cp:revision>
  <cp:lastPrinted>2022-05-03T11:16:07Z</cp:lastPrinted>
  <dcterms:created xsi:type="dcterms:W3CDTF">2020-01-14T11:17:24Z</dcterms:created>
  <dcterms:modified xsi:type="dcterms:W3CDTF">2023-06-16T15:26:14Z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0x01010067FA8D2BA09F2346B8C3D5450935918E0086B64194AD51BD46B2CDC9E4F805F378</vt:lpwstr>
  </property>
  <property fmtid="{D5CDD505-2E9C-101B-9397-08002B2CF9AE}" pid="3" name="SharedWithUsers">
    <vt:lpwstr>44;#Andrew Alexander;#42;#Liliana Torres Jimenez</vt:lpwstr>
  </property>
  <property fmtid="{D5CDD505-2E9C-101B-9397-08002B2CF9AE}" pid="4" name="MediaServiceImageTags">
    <vt:lpwstr/>
  </property>
  <property fmtid="{D5CDD505-2E9C-101B-9397-08002B2CF9AE}" pid="5" name="Directorate">
    <vt:lpwstr/>
  </property>
  <property fmtid="{D5CDD505-2E9C-101B-9397-08002B2CF9AE}" pid="6" name="TaxCatchAll">
    <vt:lpwstr/>
  </property>
  <property fmtid="{D5CDD505-2E9C-101B-9397-08002B2CF9AE}" pid="7" name="j51334b8464a403e8708c44b550590d2">
    <vt:lpwstr/>
  </property>
  <property fmtid="{D5CDD505-2E9C-101B-9397-08002B2CF9AE}" pid="8" name="Committee">
    <vt:lpwstr/>
  </property>
  <property fmtid="{D5CDD505-2E9C-101B-9397-08002B2CF9AE}" pid="9" name="m73f487bf6df40bd884c3d6035f2f3bf">
    <vt:lpwstr/>
  </property>
  <property fmtid="{D5CDD505-2E9C-101B-9397-08002B2CF9AE}" pid="10" name="MSIP_Label_8c4f9631-30d6-49a7-a3d1-de476dfe7bde_Enabled">
    <vt:lpwstr>true</vt:lpwstr>
  </property>
  <property fmtid="{D5CDD505-2E9C-101B-9397-08002B2CF9AE}" pid="11" name="MSIP_Label_8c4f9631-30d6-49a7-a3d1-de476dfe7bde_SetDate">
    <vt:lpwstr>2023-06-16T09:07:57Z</vt:lpwstr>
  </property>
  <property fmtid="{D5CDD505-2E9C-101B-9397-08002B2CF9AE}" pid="12" name="MSIP_Label_8c4f9631-30d6-49a7-a3d1-de476dfe7bde_Method">
    <vt:lpwstr>Standard</vt:lpwstr>
  </property>
  <property fmtid="{D5CDD505-2E9C-101B-9397-08002B2CF9AE}" pid="13" name="MSIP_Label_8c4f9631-30d6-49a7-a3d1-de476dfe7bde_Name">
    <vt:lpwstr>Business</vt:lpwstr>
  </property>
  <property fmtid="{D5CDD505-2E9C-101B-9397-08002B2CF9AE}" pid="14" name="MSIP_Label_8c4f9631-30d6-49a7-a3d1-de476dfe7bde_SiteId">
    <vt:lpwstr>7ef8e0ea-4b47-426a-9398-1c0c216695b7</vt:lpwstr>
  </property>
  <property fmtid="{D5CDD505-2E9C-101B-9397-08002B2CF9AE}" pid="15" name="MSIP_Label_8c4f9631-30d6-49a7-a3d1-de476dfe7bde_ActionId">
    <vt:lpwstr>bb3c8c39-c6dd-4df7-8d59-9fd13691465a</vt:lpwstr>
  </property>
  <property fmtid="{D5CDD505-2E9C-101B-9397-08002B2CF9AE}" pid="16" name="MSIP_Label_8c4f9631-30d6-49a7-a3d1-de476dfe7bde_ContentBits">
    <vt:lpwstr>1</vt:lpwstr>
  </property>
  <property fmtid="{D5CDD505-2E9C-101B-9397-08002B2CF9AE}" pid="17" name="ClassificationContentMarkingHeaderLocations">
    <vt:lpwstr>Integral:12</vt:lpwstr>
  </property>
  <property fmtid="{D5CDD505-2E9C-101B-9397-08002B2CF9AE}" pid="18" name="ClassificationContentMarkingHeaderText">
    <vt:lpwstr> </vt:lpwstr>
  </property>
</Properties>
</file>