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ppt/charts/chart8.xml" ContentType="application/vnd.openxmlformats-officedocument.drawingml.chart+xml"/>
  <Override PartName="/ppt/drawings/drawing5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drawings/drawing6.xml" ContentType="application/vnd.openxmlformats-officedocument.drawingml.chartshapes+xml"/>
  <Override PartName="/ppt/charts/chart1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745" r:id="rId2"/>
  </p:sldMasterIdLst>
  <p:notesMasterIdLst>
    <p:notesMasterId r:id="rId24"/>
  </p:notesMasterIdLst>
  <p:handoutMasterIdLst>
    <p:handoutMasterId r:id="rId25"/>
  </p:handoutMasterIdLst>
  <p:sldIdLst>
    <p:sldId id="430" r:id="rId3"/>
    <p:sldId id="400" r:id="rId4"/>
    <p:sldId id="431" r:id="rId5"/>
    <p:sldId id="395" r:id="rId6"/>
    <p:sldId id="440" r:id="rId7"/>
    <p:sldId id="442" r:id="rId8"/>
    <p:sldId id="447" r:id="rId9"/>
    <p:sldId id="489" r:id="rId10"/>
    <p:sldId id="448" r:id="rId11"/>
    <p:sldId id="449" r:id="rId12"/>
    <p:sldId id="450" r:id="rId13"/>
    <p:sldId id="493" r:id="rId14"/>
    <p:sldId id="497" r:id="rId15"/>
    <p:sldId id="474" r:id="rId16"/>
    <p:sldId id="511" r:id="rId17"/>
    <p:sldId id="512" r:id="rId18"/>
    <p:sldId id="480" r:id="rId19"/>
    <p:sldId id="513" r:id="rId20"/>
    <p:sldId id="514" r:id="rId21"/>
    <p:sldId id="485" r:id="rId22"/>
    <p:sldId id="486" r:id="rId23"/>
  </p:sldIdLst>
  <p:sldSz cx="10693400" cy="756126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orient="horz" pos="113">
          <p15:clr>
            <a:srgbClr val="A4A3A4"/>
          </p15:clr>
        </p15:guide>
        <p15:guide id="3" orient="horz" pos="4649">
          <p15:clr>
            <a:srgbClr val="A4A3A4"/>
          </p15:clr>
        </p15:guide>
        <p15:guide id="4" orient="horz" pos="4513">
          <p15:clr>
            <a:srgbClr val="A4A3A4"/>
          </p15:clr>
        </p15:guide>
        <p15:guide id="5" orient="horz" pos="4304">
          <p15:clr>
            <a:srgbClr val="A4A3A4"/>
          </p15:clr>
        </p15:guide>
        <p15:guide id="6" orient="horz" pos="1111">
          <p15:clr>
            <a:srgbClr val="A4A3A4"/>
          </p15:clr>
        </p15:guide>
        <p15:guide id="7" orient="horz" pos="975">
          <p15:clr>
            <a:srgbClr val="A4A3A4"/>
          </p15:clr>
        </p15:guide>
        <p15:guide id="8" orient="horz" pos="150">
          <p15:clr>
            <a:srgbClr val="A4A3A4"/>
          </p15:clr>
        </p15:guide>
        <p15:guide id="9" orient="horz" pos="233">
          <p15:clr>
            <a:srgbClr val="A4A3A4"/>
          </p15:clr>
        </p15:guide>
        <p15:guide id="10" orient="horz" pos="340">
          <p15:clr>
            <a:srgbClr val="A4A3A4"/>
          </p15:clr>
        </p15:guide>
        <p15:guide id="11" orient="horz" pos="4422">
          <p15:clr>
            <a:srgbClr val="A4A3A4"/>
          </p15:clr>
        </p15:guide>
        <p15:guide id="12" orient="horz" pos="1247">
          <p15:clr>
            <a:srgbClr val="A4A3A4"/>
          </p15:clr>
        </p15:guide>
        <p15:guide id="13" orient="horz" pos="4187">
          <p15:clr>
            <a:srgbClr val="A4A3A4"/>
          </p15:clr>
        </p15:guide>
        <p15:guide id="14" orient="horz" pos="4071">
          <p15:clr>
            <a:srgbClr val="A4A3A4"/>
          </p15:clr>
        </p15:guide>
        <p15:guide id="15" orient="horz" pos="1746">
          <p15:clr>
            <a:srgbClr val="A4A3A4"/>
          </p15:clr>
        </p15:guide>
        <p15:guide id="16" orient="horz" pos="4604">
          <p15:clr>
            <a:srgbClr val="A4A3A4"/>
          </p15:clr>
        </p15:guide>
        <p15:guide id="17" pos="3368">
          <p15:clr>
            <a:srgbClr val="A4A3A4"/>
          </p15:clr>
        </p15:guide>
        <p15:guide id="18" pos="102">
          <p15:clr>
            <a:srgbClr val="A4A3A4"/>
          </p15:clr>
        </p15:guide>
        <p15:guide id="19" pos="6622">
          <p15:clr>
            <a:srgbClr val="A4A3A4"/>
          </p15:clr>
        </p15:guide>
        <p15:guide id="20" pos="348">
          <p15:clr>
            <a:srgbClr val="A4A3A4"/>
          </p15:clr>
        </p15:guide>
        <p15:guide id="21" pos="4547">
          <p15:clr>
            <a:srgbClr val="A4A3A4"/>
          </p15:clr>
        </p15:guide>
        <p15:guide id="22" pos="2449">
          <p15:clr>
            <a:srgbClr val="A4A3A4"/>
          </p15:clr>
        </p15:guide>
        <p15:guide id="23" pos="4304">
          <p15:clr>
            <a:srgbClr val="A4A3A4"/>
          </p15:clr>
        </p15:guide>
        <p15:guide id="24" pos="6505">
          <p15:clr>
            <a:srgbClr val="A4A3A4"/>
          </p15:clr>
        </p15:guide>
        <p15:guide id="25" pos="3256">
          <p15:clr>
            <a:srgbClr val="A4A3A4"/>
          </p15:clr>
        </p15:guide>
        <p15:guide id="26" pos="3481">
          <p15:clr>
            <a:srgbClr val="A4A3A4"/>
          </p15:clr>
        </p15:guide>
        <p15:guide id="27" pos="2200">
          <p15:clr>
            <a:srgbClr val="A4A3A4"/>
          </p15:clr>
        </p15:guide>
        <p15:guide id="28" pos="237">
          <p15:clr>
            <a:srgbClr val="A4A3A4"/>
          </p15:clr>
        </p15:guide>
        <p15:guide id="29" pos="63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orient="horz" pos="123">
          <p15:clr>
            <a:srgbClr val="A4A3A4"/>
          </p15:clr>
        </p15:guide>
        <p15:guide id="3" orient="horz" pos="6130">
          <p15:clr>
            <a:srgbClr val="A4A3A4"/>
          </p15:clr>
        </p15:guide>
        <p15:guide id="4" orient="horz" pos="5884">
          <p15:clr>
            <a:srgbClr val="A4A3A4"/>
          </p15:clr>
        </p15:guide>
        <p15:guide id="5" orient="horz" pos="2732">
          <p15:clr>
            <a:srgbClr val="A4A3A4"/>
          </p15:clr>
        </p15:guide>
        <p15:guide id="6" orient="horz" pos="2634">
          <p15:clr>
            <a:srgbClr val="A4A3A4"/>
          </p15:clr>
        </p15:guide>
        <p15:guide id="7" orient="horz" pos="517">
          <p15:clr>
            <a:srgbClr val="A4A3A4"/>
          </p15:clr>
        </p15:guide>
        <p15:guide id="8" pos="2141">
          <p15:clr>
            <a:srgbClr val="A4A3A4"/>
          </p15:clr>
        </p15:guide>
        <p15:guide id="9" pos="118">
          <p15:clr>
            <a:srgbClr val="A4A3A4"/>
          </p15:clr>
        </p15:guide>
        <p15:guide id="10" pos="4164">
          <p15:clr>
            <a:srgbClr val="A4A3A4"/>
          </p15:clr>
        </p15:guide>
        <p15:guide id="11" pos="343">
          <p15:clr>
            <a:srgbClr val="A4A3A4"/>
          </p15:clr>
        </p15:guide>
        <p15:guide id="12" pos="393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447F"/>
    <a:srgbClr val="173861"/>
    <a:srgbClr val="F1BE48"/>
    <a:srgbClr val="FE585D"/>
    <a:srgbClr val="71B2C9"/>
    <a:srgbClr val="693C5E"/>
    <a:srgbClr val="F57B29"/>
    <a:srgbClr val="74AA50"/>
    <a:srgbClr val="FF585D"/>
    <a:srgbClr val="CB33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958" autoAdjust="0"/>
    <p:restoredTop sz="81257" autoAdjust="0"/>
  </p:normalViewPr>
  <p:slideViewPr>
    <p:cSldViewPr snapToObjects="1" showGuides="1">
      <p:cViewPr varScale="1">
        <p:scale>
          <a:sx n="104" d="100"/>
          <a:sy n="104" d="100"/>
        </p:scale>
        <p:origin x="2004" y="120"/>
      </p:cViewPr>
      <p:guideLst>
        <p:guide orient="horz" pos="2381"/>
        <p:guide orient="horz" pos="113"/>
        <p:guide orient="horz" pos="4649"/>
        <p:guide orient="horz" pos="4513"/>
        <p:guide orient="horz" pos="4304"/>
        <p:guide orient="horz" pos="1111"/>
        <p:guide orient="horz" pos="975"/>
        <p:guide orient="horz" pos="150"/>
        <p:guide orient="horz" pos="233"/>
        <p:guide orient="horz" pos="340"/>
        <p:guide orient="horz" pos="4422"/>
        <p:guide orient="horz" pos="1247"/>
        <p:guide orient="horz" pos="4187"/>
        <p:guide orient="horz" pos="4071"/>
        <p:guide orient="horz" pos="1746"/>
        <p:guide orient="horz" pos="4604"/>
        <p:guide pos="3368"/>
        <p:guide pos="102"/>
        <p:guide pos="6622"/>
        <p:guide pos="348"/>
        <p:guide pos="4547"/>
        <p:guide pos="2449"/>
        <p:guide pos="4304"/>
        <p:guide pos="6505"/>
        <p:guide pos="3256"/>
        <p:guide pos="3481"/>
        <p:guide pos="2200"/>
        <p:guide pos="237"/>
        <p:guide pos="639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2" d="100"/>
          <a:sy n="72" d="100"/>
        </p:scale>
        <p:origin x="2250" y="78"/>
      </p:cViewPr>
      <p:guideLst>
        <p:guide orient="horz" pos="3127"/>
        <p:guide orient="horz" pos="123"/>
        <p:guide orient="horz" pos="6130"/>
        <p:guide orient="horz" pos="5884"/>
        <p:guide orient="horz" pos="2732"/>
        <p:guide orient="horz" pos="2634"/>
        <p:guide orient="horz" pos="517"/>
        <p:guide pos="2141"/>
        <p:guide pos="118"/>
        <p:guide pos="4164"/>
        <p:guide pos="343"/>
        <p:guide pos="39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567124130395557"/>
          <c:y val="7.7286711732884386E-2"/>
          <c:w val="0.48985068096192885"/>
          <c:h val="0.9064330459008828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High priority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Provide support for solicitors who are unemployed or face redundancy</c:v>
                </c:pt>
                <c:pt idx="1">
                  <c:v>Tackling conveyancing issues with banks and other lending institutions</c:v>
                </c:pt>
                <c:pt idx="2">
                  <c:v>Providing quality training, networking and professional development events for members</c:v>
                </c:pt>
                <c:pt idx="3">
                  <c:v>Providing support for trainees, newly qualified solicitors and those interested in a career in the law</c:v>
                </c:pt>
                <c:pt idx="4">
                  <c:v>Protecting the legal aid budget and representing those solicitors working in legal aid </c:v>
                </c:pt>
                <c:pt idx="5">
                  <c:v>Providing practice advice to members</c:v>
                </c:pt>
                <c:pt idx="6">
                  <c:v>Responding to Scottish, UK and European law reform proposals</c:v>
                </c:pt>
                <c:pt idx="7">
                  <c:v>Improving the perception of the profession among the general public</c:v>
                </c:pt>
                <c:pt idx="8">
                  <c:v>Investigating conduct complaints against solicitors and prosecuting cases to the discipline tribunal</c:v>
                </c:pt>
                <c:pt idx="9">
                  <c:v>Setting standards for solicitors and updating practice rules</c:v>
                </c:pt>
                <c:pt idx="10">
                  <c:v>Inspecting firms to ensure compliance with accounting rules</c:v>
                </c:pt>
                <c:pt idx="11">
                  <c:v>Intervening in firms where a critical failure has been identified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0.41</c:v>
                </c:pt>
                <c:pt idx="1">
                  <c:v>0.42</c:v>
                </c:pt>
                <c:pt idx="2">
                  <c:v>0.43</c:v>
                </c:pt>
                <c:pt idx="3">
                  <c:v>0.48</c:v>
                </c:pt>
                <c:pt idx="4">
                  <c:v>0.51</c:v>
                </c:pt>
                <c:pt idx="5">
                  <c:v>0.56000000000000005</c:v>
                </c:pt>
                <c:pt idx="6">
                  <c:v>0.56000000000000005</c:v>
                </c:pt>
                <c:pt idx="7">
                  <c:v>0.57999999999999996</c:v>
                </c:pt>
                <c:pt idx="8">
                  <c:v>0.66</c:v>
                </c:pt>
                <c:pt idx="9">
                  <c:v>0.7</c:v>
                </c:pt>
                <c:pt idx="10">
                  <c:v>0.74</c:v>
                </c:pt>
                <c:pt idx="11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1E-4662-A613-7B385E5CCC1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Medium priority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Provide support for solicitors who are unemployed or face redundancy</c:v>
                </c:pt>
                <c:pt idx="1">
                  <c:v>Tackling conveyancing issues with banks and other lending institutions</c:v>
                </c:pt>
                <c:pt idx="2">
                  <c:v>Providing quality training, networking and professional development events for members</c:v>
                </c:pt>
                <c:pt idx="3">
                  <c:v>Providing support for trainees, newly qualified solicitors and those interested in a career in the law</c:v>
                </c:pt>
                <c:pt idx="4">
                  <c:v>Protecting the legal aid budget and representing those solicitors working in legal aid </c:v>
                </c:pt>
                <c:pt idx="5">
                  <c:v>Providing practice advice to members</c:v>
                </c:pt>
                <c:pt idx="6">
                  <c:v>Responding to Scottish, UK and European law reform proposals</c:v>
                </c:pt>
                <c:pt idx="7">
                  <c:v>Improving the perception of the profession among the general public</c:v>
                </c:pt>
                <c:pt idx="8">
                  <c:v>Investigating conduct complaints against solicitors and prosecuting cases to the discipline tribunal</c:v>
                </c:pt>
                <c:pt idx="9">
                  <c:v>Setting standards for solicitors and updating practice rules</c:v>
                </c:pt>
                <c:pt idx="10">
                  <c:v>Inspecting firms to ensure compliance with accounting rules</c:v>
                </c:pt>
                <c:pt idx="11">
                  <c:v>Intervening in firms where a critical failure has been identified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0.49</c:v>
                </c:pt>
                <c:pt idx="1">
                  <c:v>0.45</c:v>
                </c:pt>
                <c:pt idx="2">
                  <c:v>0.49</c:v>
                </c:pt>
                <c:pt idx="3">
                  <c:v>0.44</c:v>
                </c:pt>
                <c:pt idx="4">
                  <c:v>0.38</c:v>
                </c:pt>
                <c:pt idx="5">
                  <c:v>0.4</c:v>
                </c:pt>
                <c:pt idx="6">
                  <c:v>0.38</c:v>
                </c:pt>
                <c:pt idx="7">
                  <c:v>0.35</c:v>
                </c:pt>
                <c:pt idx="8">
                  <c:v>0.3</c:v>
                </c:pt>
                <c:pt idx="9">
                  <c:v>0.28000000000000003</c:v>
                </c:pt>
                <c:pt idx="10">
                  <c:v>0.24</c:v>
                </c:pt>
                <c:pt idx="11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1E-4662-A613-7B385E5CCC1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Low priority</c:v>
                </c:pt>
              </c:strCache>
            </c:strRef>
          </c:tx>
          <c:invertIfNegative val="0"/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1E-4662-A613-7B385E5CCC11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1E-4662-A613-7B385E5CCC11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E1E-4662-A613-7B385E5CCC11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E1E-4662-A613-7B385E5CCC11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E1E-4662-A613-7B385E5CCC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Provide support for solicitors who are unemployed or face redundancy</c:v>
                </c:pt>
                <c:pt idx="1">
                  <c:v>Tackling conveyancing issues with banks and other lending institutions</c:v>
                </c:pt>
                <c:pt idx="2">
                  <c:v>Providing quality training, networking and professional development events for members</c:v>
                </c:pt>
                <c:pt idx="3">
                  <c:v>Providing support for trainees, newly qualified solicitors and those interested in a career in the law</c:v>
                </c:pt>
                <c:pt idx="4">
                  <c:v>Protecting the legal aid budget and representing those solicitors working in legal aid </c:v>
                </c:pt>
                <c:pt idx="5">
                  <c:v>Providing practice advice to members</c:v>
                </c:pt>
                <c:pt idx="6">
                  <c:v>Responding to Scottish, UK and European law reform proposals</c:v>
                </c:pt>
                <c:pt idx="7">
                  <c:v>Improving the perception of the profession among the general public</c:v>
                </c:pt>
                <c:pt idx="8">
                  <c:v>Investigating conduct complaints against solicitors and prosecuting cases to the discipline tribunal</c:v>
                </c:pt>
                <c:pt idx="9">
                  <c:v>Setting standards for solicitors and updating practice rules</c:v>
                </c:pt>
                <c:pt idx="10">
                  <c:v>Inspecting firms to ensure compliance with accounting rules</c:v>
                </c:pt>
                <c:pt idx="11">
                  <c:v>Intervening in firms where a critical failure has been identified</c:v>
                </c:pt>
              </c:strCache>
            </c:strRef>
          </c:cat>
          <c:val>
            <c:numRef>
              <c:f>Sheet1!$D$2:$D$13</c:f>
              <c:numCache>
                <c:formatCode>0%</c:formatCode>
                <c:ptCount val="12"/>
                <c:pt idx="0">
                  <c:v>0.1</c:v>
                </c:pt>
                <c:pt idx="1">
                  <c:v>0.13</c:v>
                </c:pt>
                <c:pt idx="2">
                  <c:v>0.08</c:v>
                </c:pt>
                <c:pt idx="3">
                  <c:v>0.08</c:v>
                </c:pt>
                <c:pt idx="4">
                  <c:v>0.11</c:v>
                </c:pt>
                <c:pt idx="5">
                  <c:v>0.04</c:v>
                </c:pt>
                <c:pt idx="6">
                  <c:v>0.06</c:v>
                </c:pt>
                <c:pt idx="7">
                  <c:v>0.08</c:v>
                </c:pt>
                <c:pt idx="8">
                  <c:v>0.04</c:v>
                </c:pt>
                <c:pt idx="9">
                  <c:v>0.02</c:v>
                </c:pt>
                <c:pt idx="10">
                  <c:v>0.02</c:v>
                </c:pt>
                <c:pt idx="1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E1E-4662-A613-7B385E5CCC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97473664"/>
        <c:axId val="97475200"/>
      </c:barChart>
      <c:catAx>
        <c:axId val="9747366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50" b="0"/>
            </a:pPr>
            <a:endParaRPr lang="en-US"/>
          </a:p>
        </c:txPr>
        <c:crossAx val="97475200"/>
        <c:crosses val="autoZero"/>
        <c:auto val="1"/>
        <c:lblAlgn val="ctr"/>
        <c:lblOffset val="100"/>
        <c:noMultiLvlLbl val="0"/>
      </c:catAx>
      <c:valAx>
        <c:axId val="97475200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974736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1383019152828291"/>
          <c:y val="2.9009214564882507E-2"/>
          <c:w val="0.44879988964740752"/>
          <c:h val="4.2498801957328122E-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197421285786761"/>
          <c:y val="1.8238410668395676E-2"/>
          <c:w val="0.56959300832671622"/>
          <c:h val="0.947542941494661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Rights of audience in the higher courts</c:v>
                </c:pt>
                <c:pt idx="1">
                  <c:v>Becoming a senior in-house solicitor</c:v>
                </c:pt>
                <c:pt idx="2">
                  <c:v>Legal MBS</c:v>
                </c:pt>
                <c:pt idx="3">
                  <c:v>Training for a career in tribunals or judiciary</c:v>
                </c:pt>
                <c:pt idx="4">
                  <c:v>Practice management or partnership training</c:v>
                </c:pt>
                <c:pt idx="5">
                  <c:v>Leadership training</c:v>
                </c:pt>
                <c:pt idx="6">
                  <c:v>Business training such as legal project management  </c:v>
                </c:pt>
                <c:pt idx="7">
                  <c:v>Specialist areas of work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0.13</c:v>
                </c:pt>
                <c:pt idx="1">
                  <c:v>0.17</c:v>
                </c:pt>
                <c:pt idx="2">
                  <c:v>0.18</c:v>
                </c:pt>
                <c:pt idx="3">
                  <c:v>0.19</c:v>
                </c:pt>
                <c:pt idx="4">
                  <c:v>0.28000000000000003</c:v>
                </c:pt>
                <c:pt idx="5">
                  <c:v>0.3</c:v>
                </c:pt>
                <c:pt idx="6">
                  <c:v>0.31</c:v>
                </c:pt>
                <c:pt idx="7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B4-4251-93F7-3E159A77A7B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03315712"/>
        <c:axId val="103318656"/>
      </c:barChart>
      <c:catAx>
        <c:axId val="1033157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3318656"/>
        <c:crosses val="autoZero"/>
        <c:auto val="1"/>
        <c:lblAlgn val="ctr"/>
        <c:lblOffset val="100"/>
        <c:noMultiLvlLbl val="0"/>
      </c:catAx>
      <c:valAx>
        <c:axId val="103318656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03315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2307591018418761"/>
          <c:y val="5.8224163027656477E-2"/>
          <c:w val="0.45743773262327375"/>
          <c:h val="0.935953420669579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bg2">
                <a:lumMod val="75000"/>
                <a:lumOff val="2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Providing networking opportunities through Society events / projects*</c:v>
                </c:pt>
                <c:pt idx="1">
                  <c:v>The trainee helpline, which provides general support and advice</c:v>
                </c:pt>
                <c:pt idx="2">
                  <c:v>Providing assistance to those beginning and during their traineeships*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0.45</c:v>
                </c:pt>
                <c:pt idx="1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91-4DEA-BF46-57284B2E79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2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Providing networking opportunities through Society events / projects*</c:v>
                </c:pt>
                <c:pt idx="1">
                  <c:v>The trainee helpline, which provides general support and advice</c:v>
                </c:pt>
                <c:pt idx="2">
                  <c:v>Providing assistance to those beginning and during their traineeships*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0.46</c:v>
                </c:pt>
                <c:pt idx="1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91-4DEA-BF46-57284B2E79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003E7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Providing networking opportunities through Society events / projects*</c:v>
                </c:pt>
                <c:pt idx="1">
                  <c:v>The trainee helpline, which provides general support and advice</c:v>
                </c:pt>
                <c:pt idx="2">
                  <c:v>Providing assistance to those beginning and during their traineeships*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0.54</c:v>
                </c:pt>
                <c:pt idx="1">
                  <c:v>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91-4DEA-BF46-57284B2E79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73AE57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Providing networking opportunities through Society events / projects*</c:v>
                </c:pt>
                <c:pt idx="1">
                  <c:v>The trainee helpline, which provides general support and advice</c:v>
                </c:pt>
                <c:pt idx="2">
                  <c:v>Providing assistance to those beginning and during their traineeships*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0.31</c:v>
                </c:pt>
                <c:pt idx="1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91-4DEA-BF46-57284B2E79F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2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Providing networking opportunities through Society events / projects*</c:v>
                </c:pt>
                <c:pt idx="1">
                  <c:v>The trainee helpline, which provides general support and advice</c:v>
                </c:pt>
                <c:pt idx="2">
                  <c:v>Providing assistance to those beginning and during their traineeships*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0.41</c:v>
                </c:pt>
                <c:pt idx="1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91-4DEA-BF46-57284B2E79F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0"/>
              <c:layout>
                <c:manualLayout>
                  <c:x val="-0.15778826702629795"/>
                  <c:y val="3.06262242953737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C3-4886-9A08-9E068D5DF0E7}"/>
                </c:ext>
              </c:extLst>
            </c:dLbl>
            <c:dLbl>
              <c:idx val="1"/>
              <c:layout>
                <c:manualLayout>
                  <c:x val="-0.22252191503708699"/>
                  <c:y val="3.06262242953737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C3-4886-9A08-9E068D5DF0E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Providing networking opportunities through Society events / projects*</c:v>
                </c:pt>
                <c:pt idx="1">
                  <c:v>The trainee helpline, which provides general support and advice</c:v>
                </c:pt>
                <c:pt idx="2">
                  <c:v>Providing assistance to those beginning and during their traineeships*</c:v>
                </c:pt>
              </c:strCache>
            </c:strRef>
          </c:cat>
          <c:val>
            <c:numRef>
              <c:f>Sheet1!$G$2:$G$4</c:f>
              <c:numCache>
                <c:formatCode>0%</c:formatCode>
                <c:ptCount val="3"/>
                <c:pt idx="0">
                  <c:v>0.5</c:v>
                </c:pt>
                <c:pt idx="1">
                  <c:v>0.6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C3-4886-9A08-9E068D5DF0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3434496"/>
        <c:axId val="103440384"/>
      </c:barChart>
      <c:catAx>
        <c:axId val="103434496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crossAx val="103440384"/>
        <c:crosses val="autoZero"/>
        <c:auto val="1"/>
        <c:lblAlgn val="ctr"/>
        <c:lblOffset val="100"/>
        <c:noMultiLvlLbl val="0"/>
      </c:catAx>
      <c:valAx>
        <c:axId val="103440384"/>
        <c:scaling>
          <c:orientation val="minMax"/>
          <c:max val="0.8"/>
        </c:scaling>
        <c:delete val="0"/>
        <c:axPos val="b"/>
        <c:majorGridlines>
          <c:spPr>
            <a:ln>
              <a:solidFill>
                <a:srgbClr val="FFFFFF"/>
              </a:solidFill>
            </a:ln>
          </c:spPr>
        </c:majorGridlines>
        <c:numFmt formatCode="0%" sourceLinked="1"/>
        <c:majorTickMark val="none"/>
        <c:minorTickMark val="none"/>
        <c:tickLblPos val="none"/>
        <c:spPr>
          <a:ln>
            <a:solidFill>
              <a:srgbClr val="FFFFFF"/>
            </a:solidFill>
          </a:ln>
        </c:spPr>
        <c:crossAx val="103434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2159264313134159"/>
          <c:y val="0.13823568350618662"/>
          <c:w val="7.3012886201092697E-2"/>
          <c:h val="0.4489886473168412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276270656492351"/>
          <c:y val="6.1460810474723217E-2"/>
          <c:w val="0.53120403852862697"/>
          <c:h val="0.867028768540818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Dissatisfied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The trainee helpline, which provides general support and advice</c:v>
                </c:pt>
                <c:pt idx="1">
                  <c:v>Providing networking opportunities through Society events / projects</c:v>
                </c:pt>
                <c:pt idx="2">
                  <c:v>Providing assistance to those beginning and during their traineeships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0.09</c:v>
                </c:pt>
                <c:pt idx="1">
                  <c:v>0.21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56-47E1-AC2E-A15126109C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Satisfied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The trainee helpline, which provides general support and advice</c:v>
                </c:pt>
                <c:pt idx="1">
                  <c:v>Providing networking opportunities through Society events / projects</c:v>
                </c:pt>
                <c:pt idx="2">
                  <c:v>Providing assistance to those beginning and during their traineeships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0.39</c:v>
                </c:pt>
                <c:pt idx="1">
                  <c:v>0.57999999999999996</c:v>
                </c:pt>
                <c:pt idx="2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56-47E1-AC2E-A15126109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3065088"/>
        <c:axId val="103066624"/>
      </c:barChart>
      <c:catAx>
        <c:axId val="1030650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066624"/>
        <c:crosses val="autoZero"/>
        <c:auto val="1"/>
        <c:lblAlgn val="ctr"/>
        <c:lblOffset val="100"/>
        <c:noMultiLvlLbl val="0"/>
      </c:catAx>
      <c:valAx>
        <c:axId val="103066624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03065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398078927098907"/>
          <c:y val="1.2330035925431642E-3"/>
          <c:w val="0.28353471690644311"/>
          <c:h val="5.81493752290840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6051772533953866"/>
          <c:y val="9.3722763692796224E-2"/>
          <c:w val="0.53948227466046128"/>
          <c:h val="0.8787365921715570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Important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Freedom, security and justice</c:v>
                </c:pt>
                <c:pt idx="1">
                  <c:v>Ensuring consistent application of the law</c:v>
                </c:pt>
                <c:pt idx="2">
                  <c:v>Recognition and enforcement of citizens' rights</c:v>
                </c:pt>
                <c:pt idx="3">
                  <c:v>Recognition and protection of your firm's employees' rights</c:v>
                </c:pt>
                <c:pt idx="4">
                  <c:v>Continuity of business regulation</c:v>
                </c:pt>
                <c:pt idx="5">
                  <c:v>Immigration, residence, citizenship and employment status</c:v>
                </c:pt>
                <c:pt idx="6">
                  <c:v>The economic impact on members</c:v>
                </c:pt>
                <c:pt idx="7">
                  <c:v>Continued professional recognition within the EU and respect for legal professional privilege</c:v>
                </c:pt>
                <c:pt idx="8">
                  <c:v>The impact on the devolved administrations</c:v>
                </c:pt>
                <c:pt idx="9">
                  <c:v>Court of Justice of the EU pending cases</c:v>
                </c:pt>
                <c:pt idx="10">
                  <c:v>Rights of audience before the EU courts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0.96</c:v>
                </c:pt>
                <c:pt idx="1">
                  <c:v>0.94</c:v>
                </c:pt>
                <c:pt idx="2">
                  <c:v>0.94</c:v>
                </c:pt>
                <c:pt idx="3">
                  <c:v>0.91</c:v>
                </c:pt>
                <c:pt idx="4">
                  <c:v>0.9</c:v>
                </c:pt>
                <c:pt idx="5">
                  <c:v>0.9</c:v>
                </c:pt>
                <c:pt idx="6">
                  <c:v>0.84</c:v>
                </c:pt>
                <c:pt idx="7">
                  <c:v>0.84</c:v>
                </c:pt>
                <c:pt idx="8">
                  <c:v>0.79</c:v>
                </c:pt>
                <c:pt idx="9">
                  <c:v>0.71</c:v>
                </c:pt>
                <c:pt idx="10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92-42C1-92E0-E97AA90A27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important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Freedom, security and justice</c:v>
                </c:pt>
                <c:pt idx="1">
                  <c:v>Ensuring consistent application of the law</c:v>
                </c:pt>
                <c:pt idx="2">
                  <c:v>Recognition and enforcement of citizens' rights</c:v>
                </c:pt>
                <c:pt idx="3">
                  <c:v>Recognition and protection of your firm's employees' rights</c:v>
                </c:pt>
                <c:pt idx="4">
                  <c:v>Continuity of business regulation</c:v>
                </c:pt>
                <c:pt idx="5">
                  <c:v>Immigration, residence, citizenship and employment status</c:v>
                </c:pt>
                <c:pt idx="6">
                  <c:v>The economic impact on members</c:v>
                </c:pt>
                <c:pt idx="7">
                  <c:v>Continued professional recognition within the EU and respect for legal professional privilege</c:v>
                </c:pt>
                <c:pt idx="8">
                  <c:v>The impact on the devolved administrations</c:v>
                </c:pt>
                <c:pt idx="9">
                  <c:v>Court of Justice of the EU pending cases</c:v>
                </c:pt>
                <c:pt idx="10">
                  <c:v>Rights of audience before the EU courts</c:v>
                </c:pt>
              </c:strCache>
            </c:strRef>
          </c:cat>
          <c:val>
            <c:numRef>
              <c:f>Sheet1!$C$2:$C$12</c:f>
              <c:numCache>
                <c:formatCode>0%</c:formatCode>
                <c:ptCount val="11"/>
                <c:pt idx="0">
                  <c:v>0.03</c:v>
                </c:pt>
                <c:pt idx="1">
                  <c:v>0.03</c:v>
                </c:pt>
                <c:pt idx="2">
                  <c:v>0.05</c:v>
                </c:pt>
                <c:pt idx="3">
                  <c:v>0.08</c:v>
                </c:pt>
                <c:pt idx="4">
                  <c:v>7.0000000000000007E-2</c:v>
                </c:pt>
                <c:pt idx="5">
                  <c:v>0.08</c:v>
                </c:pt>
                <c:pt idx="6">
                  <c:v>0.13</c:v>
                </c:pt>
                <c:pt idx="7">
                  <c:v>0.14000000000000001</c:v>
                </c:pt>
                <c:pt idx="8">
                  <c:v>0.17</c:v>
                </c:pt>
                <c:pt idx="9">
                  <c:v>0.2</c:v>
                </c:pt>
                <c:pt idx="10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92-42C1-92E0-E97AA90A273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092-42C1-92E0-E97AA90A273A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092-42C1-92E0-E97AA90A273A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092-42C1-92E0-E97AA90A273A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092-42C1-92E0-E97AA90A27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Sheet1!$A$2:$A$12</c:f>
              <c:strCache>
                <c:ptCount val="11"/>
                <c:pt idx="0">
                  <c:v>Freedom, security and justice</c:v>
                </c:pt>
                <c:pt idx="1">
                  <c:v>Ensuring consistent application of the law</c:v>
                </c:pt>
                <c:pt idx="2">
                  <c:v>Recognition and enforcement of citizens' rights</c:v>
                </c:pt>
                <c:pt idx="3">
                  <c:v>Recognition and protection of your firm's employees' rights</c:v>
                </c:pt>
                <c:pt idx="4">
                  <c:v>Continuity of business regulation</c:v>
                </c:pt>
                <c:pt idx="5">
                  <c:v>Immigration, residence, citizenship and employment status</c:v>
                </c:pt>
                <c:pt idx="6">
                  <c:v>The economic impact on members</c:v>
                </c:pt>
                <c:pt idx="7">
                  <c:v>Continued professional recognition within the EU and respect for legal professional privilege</c:v>
                </c:pt>
                <c:pt idx="8">
                  <c:v>The impact on the devolved administrations</c:v>
                </c:pt>
                <c:pt idx="9">
                  <c:v>Court of Justice of the EU pending cases</c:v>
                </c:pt>
                <c:pt idx="10">
                  <c:v>Rights of audience before the EU courts</c:v>
                </c:pt>
              </c:strCache>
            </c:strRef>
          </c:cat>
          <c:val>
            <c:numRef>
              <c:f>Sheet1!$D$2:$D$12</c:f>
              <c:numCache>
                <c:formatCode>0%</c:formatCode>
                <c:ptCount val="11"/>
                <c:pt idx="0">
                  <c:v>0.02</c:v>
                </c:pt>
                <c:pt idx="1">
                  <c:v>0.03</c:v>
                </c:pt>
                <c:pt idx="2">
                  <c:v>0.01</c:v>
                </c:pt>
                <c:pt idx="3">
                  <c:v>0.01</c:v>
                </c:pt>
                <c:pt idx="4">
                  <c:v>0.02</c:v>
                </c:pt>
                <c:pt idx="5">
                  <c:v>0.02</c:v>
                </c:pt>
                <c:pt idx="6">
                  <c:v>0.03</c:v>
                </c:pt>
                <c:pt idx="7">
                  <c:v>0.02</c:v>
                </c:pt>
                <c:pt idx="8">
                  <c:v>0.04</c:v>
                </c:pt>
                <c:pt idx="9">
                  <c:v>0.08</c:v>
                </c:pt>
                <c:pt idx="1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92-42C1-92E0-E97AA90A2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03761024"/>
        <c:axId val="103762560"/>
      </c:barChart>
      <c:catAx>
        <c:axId val="10376102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3762560"/>
        <c:crosses val="autoZero"/>
        <c:auto val="1"/>
        <c:lblAlgn val="ctr"/>
        <c:lblOffset val="100"/>
        <c:noMultiLvlLbl val="0"/>
      </c:catAx>
      <c:valAx>
        <c:axId val="103762560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one"/>
        <c:crossAx val="103761024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50305154982779687"/>
          <c:y val="1.3246768310058657E-2"/>
          <c:w val="0.49235462726363738"/>
          <c:h val="6.2779668484498771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1B-4140-980D-7680BF303B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The Society should continue to be responsible for representation, support and regulation of solicitors in Scotland</c:v>
                </c:pt>
                <c:pt idx="1">
                  <c:v>The Society is an effective regulator of the solicitor profession</c:v>
                </c:pt>
                <c:pt idx="2">
                  <c:v>Membership of the Society is recognised globally as a rigorous and valued professional accreditation</c:v>
                </c:pt>
                <c:pt idx="3">
                  <c:v>The Society is helpful and approachable</c:v>
                </c:pt>
                <c:pt idx="4">
                  <c:v>The society’s education and training standards are flexible and promote equal access</c:v>
                </c:pt>
                <c:pt idx="5">
                  <c:v>The Society is effective at leading and supporting the legal profession.</c:v>
                </c:pt>
                <c:pt idx="6">
                  <c:v>The Society is focused on the issues that affect me as a solicitor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0.93</c:v>
                </c:pt>
                <c:pt idx="1">
                  <c:v>0.85</c:v>
                </c:pt>
                <c:pt idx="2">
                  <c:v>0.85</c:v>
                </c:pt>
                <c:pt idx="3">
                  <c:v>0.84</c:v>
                </c:pt>
                <c:pt idx="4">
                  <c:v>0.78</c:v>
                </c:pt>
                <c:pt idx="5">
                  <c:v>0.73</c:v>
                </c:pt>
                <c:pt idx="6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1B-4140-980D-7680BF303B4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The Society should continue to be responsible for representation, support and regulation of solicitors in Scotland</c:v>
                </c:pt>
                <c:pt idx="1">
                  <c:v>The Society is an effective regulator of the solicitor profession</c:v>
                </c:pt>
                <c:pt idx="2">
                  <c:v>Membership of the Society is recognised globally as a rigorous and valued professional accreditation</c:v>
                </c:pt>
                <c:pt idx="3">
                  <c:v>The Society is helpful and approachable</c:v>
                </c:pt>
                <c:pt idx="4">
                  <c:v>The society’s education and training standards are flexible and promote equal access</c:v>
                </c:pt>
                <c:pt idx="5">
                  <c:v>The Society is effective at leading and supporting the legal profession.</c:v>
                </c:pt>
                <c:pt idx="6">
                  <c:v>The Society is focused on the issues that affect me as a solicitor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0.06</c:v>
                </c:pt>
                <c:pt idx="1">
                  <c:v>0.13</c:v>
                </c:pt>
                <c:pt idx="2">
                  <c:v>7.0000000000000007E-2</c:v>
                </c:pt>
                <c:pt idx="3">
                  <c:v>0.12</c:v>
                </c:pt>
                <c:pt idx="4">
                  <c:v>0.13</c:v>
                </c:pt>
                <c:pt idx="5">
                  <c:v>0.24</c:v>
                </c:pt>
                <c:pt idx="6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1B-4140-980D-7680BF303B4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C1B-4140-980D-7680BF303B4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66-478F-B9F4-58ECEF1859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The Society should continue to be responsible for representation, support and regulation of solicitors in Scotland</c:v>
                </c:pt>
                <c:pt idx="1">
                  <c:v>The Society is an effective regulator of the solicitor profession</c:v>
                </c:pt>
                <c:pt idx="2">
                  <c:v>Membership of the Society is recognised globally as a rigorous and valued professional accreditation</c:v>
                </c:pt>
                <c:pt idx="3">
                  <c:v>The Society is helpful and approachable</c:v>
                </c:pt>
                <c:pt idx="4">
                  <c:v>The society’s education and training standards are flexible and promote equal access</c:v>
                </c:pt>
                <c:pt idx="5">
                  <c:v>The Society is effective at leading and supporting the legal profession.</c:v>
                </c:pt>
                <c:pt idx="6">
                  <c:v>The Society is focused on the issues that affect me as a solicitor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0.01</c:v>
                </c:pt>
                <c:pt idx="1">
                  <c:v>0.01</c:v>
                </c:pt>
                <c:pt idx="2">
                  <c:v>0.08</c:v>
                </c:pt>
                <c:pt idx="3">
                  <c:v>0.04</c:v>
                </c:pt>
                <c:pt idx="4">
                  <c:v>0.09</c:v>
                </c:pt>
                <c:pt idx="5">
                  <c:v>0.03</c:v>
                </c:pt>
                <c:pt idx="6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C1B-4140-980D-7680BF303B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96654848"/>
        <c:axId val="96656384"/>
      </c:barChart>
      <c:catAx>
        <c:axId val="966548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6656384"/>
        <c:crosses val="autoZero"/>
        <c:auto val="1"/>
        <c:lblAlgn val="ctr"/>
        <c:lblOffset val="100"/>
        <c:noMultiLvlLbl val="0"/>
      </c:catAx>
      <c:valAx>
        <c:axId val="9665638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one"/>
        <c:crossAx val="96654848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50305154982779687"/>
          <c:y val="1.3246768310058657E-2"/>
          <c:w val="0.49235462726363738"/>
          <c:h val="6.2779668484498771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5400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chemeClr val="accent6"/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D713-41DC-88A4-3AA05716E28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13-41DC-88A4-3AA05716E287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D713-41DC-88A4-3AA05716E287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D713-41DC-88A4-3AA05716E287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D713-41DC-88A4-3AA05716E287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713-41DC-88A4-3AA05716E28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 dirty="0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713-41DC-88A4-3AA05716E28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713-41DC-88A4-3AA05716E2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Tend to agree</c:v>
                </c:pt>
                <c:pt idx="1">
                  <c:v>Tend to disagree</c:v>
                </c:pt>
                <c:pt idx="2">
                  <c:v>Don't know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0.93</c:v>
                </c:pt>
                <c:pt idx="1">
                  <c:v>0.06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13-41DC-88A4-3AA05716E28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35774196180755E-2"/>
          <c:y val="4.1133422020744201E-2"/>
          <c:w val="0.53092834817763612"/>
          <c:h val="0.8343633201847293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0-C95D-42E2-AAC6-DD3F594BDA50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C95D-42E2-AAC6-DD3F594BDA50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C95D-42E2-AAC6-DD3F594BDA50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C95D-42E2-AAC6-DD3F594BDA50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4-C95D-42E2-AAC6-DD3F594BDA50}"/>
              </c:ext>
            </c:extLst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21B8-4BAD-ADEC-1013D44F2053}"/>
              </c:ext>
            </c:extLst>
          </c:dPt>
          <c:dLbls>
            <c:dLbl>
              <c:idx val="0"/>
              <c:layout>
                <c:manualLayout>
                  <c:x val="3.9742316213231214E-3"/>
                  <c:y val="2.91120815138282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5D-42E2-AAC6-DD3F594BDA5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95D-42E2-AAC6-DD3F594BDA5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C95D-42E2-AAC6-DD3F594BDA50}"/>
                </c:ext>
              </c:extLst>
            </c:dLbl>
            <c:dLbl>
              <c:idx val="3"/>
              <c:layout>
                <c:manualLayout>
                  <c:x val="-1.8013871474598061E-3"/>
                  <c:y val="4.5789784041089451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5D-42E2-AAC6-DD3F594BDA5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C95D-42E2-AAC6-DD3F594BDA5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1B8-4BAD-ADEC-1013D44F20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Very favourable</c:v>
                </c:pt>
                <c:pt idx="1">
                  <c:v>Fairly favourable</c:v>
                </c:pt>
                <c:pt idx="2">
                  <c:v>Neither favourable nor unfavourable</c:v>
                </c:pt>
                <c:pt idx="3">
                  <c:v>Fairly unfavourable</c:v>
                </c:pt>
                <c:pt idx="4">
                  <c:v>Very unfavourable</c:v>
                </c:pt>
                <c:pt idx="5">
                  <c:v>Don’t know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0.12</c:v>
                </c:pt>
                <c:pt idx="1">
                  <c:v>0.56000000000000005</c:v>
                </c:pt>
                <c:pt idx="2">
                  <c:v>0.26</c:v>
                </c:pt>
                <c:pt idx="3">
                  <c:v>0.03</c:v>
                </c:pt>
                <c:pt idx="4">
                  <c:v>0.02</c:v>
                </c:pt>
                <c:pt idx="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95D-42E2-AAC6-DD3F594BDA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62728391535650418"/>
          <c:y val="0.16804603401950199"/>
          <c:w val="0.36243649918937226"/>
          <c:h val="0.6271157896037959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sz="1800" b="1" dirty="0"/>
                      <a:t>77%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25-4029-ADE1-977E55EB67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Current Scottish Government policy on legal aid risks undermining the principle of access to justice for the poorest in our society </c:v>
                </c:pt>
                <c:pt idx="1">
                  <c:v>The Scottish Government should allocate additional resources so solicitor legal aid rates can be increased</c:v>
                </c:pt>
                <c:pt idx="2">
                  <c:v>I am optimistic about the future of the solicitor profession in Scotland</c:v>
                </c:pt>
                <c:pt idx="3">
                  <c:v>The system of regulating the legal profession is outdated and needs to be modernised</c:v>
                </c:pt>
                <c:pt idx="4">
                  <c:v>The UK Government is right to seek to repeal the Human Rights Act and replace with a British Bill of Rights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0.77</c:v>
                </c:pt>
                <c:pt idx="2">
                  <c:v>0.63</c:v>
                </c:pt>
                <c:pt idx="3">
                  <c:v>0.47</c:v>
                </c:pt>
                <c:pt idx="4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25-4029-ADE1-977E55EB67C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2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74A-47D4-9200-A0DF93118D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2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Current Scottish Government policy on legal aid risks undermining the principle of access to justice for the poorest in our society </c:v>
                </c:pt>
                <c:pt idx="1">
                  <c:v>The Scottish Government should allocate additional resources so solicitor legal aid rates can be increased</c:v>
                </c:pt>
                <c:pt idx="2">
                  <c:v>I am optimistic about the future of the solicitor profession in Scotland</c:v>
                </c:pt>
                <c:pt idx="3">
                  <c:v>The system of regulating the legal profession is outdated and needs to be modernised</c:v>
                </c:pt>
                <c:pt idx="4">
                  <c:v>The UK Government is right to seek to repeal the Human Rights Act and replace with a British Bill of Rights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0.08</c:v>
                </c:pt>
                <c:pt idx="1">
                  <c:v>0.12</c:v>
                </c:pt>
                <c:pt idx="2">
                  <c:v>0.35</c:v>
                </c:pt>
                <c:pt idx="3">
                  <c:v>0.47</c:v>
                </c:pt>
                <c:pt idx="4">
                  <c:v>0.63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25-4029-ADE1-977E55EB67C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1"/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74A-47D4-9200-A0DF93118D53}"/>
                </c:ext>
              </c:extLst>
            </c:dLbl>
            <c:dLbl>
              <c:idx val="2"/>
              <c:layout>
                <c:manualLayout>
                  <c:x val="-7.0547716920342221E-3"/>
                  <c:y val="1.32467683100586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101210976558156E-2"/>
                      <c:h val="5.284146309408625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927-4ACC-8EFF-590CF9FE88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Current Scottish Government policy on legal aid risks undermining the principle of access to justice for the poorest in our society </c:v>
                </c:pt>
                <c:pt idx="1">
                  <c:v>The Scottish Government should allocate additional resources so solicitor legal aid rates can be increased</c:v>
                </c:pt>
                <c:pt idx="2">
                  <c:v>I am optimistic about the future of the solicitor profession in Scotland</c:v>
                </c:pt>
                <c:pt idx="3">
                  <c:v>The system of regulating the legal profession is outdated and needs to be modernised</c:v>
                </c:pt>
                <c:pt idx="4">
                  <c:v>The UK Government is right to seek to repeal the Human Rights Act and replace with a British Bill of Rights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0.12</c:v>
                </c:pt>
                <c:pt idx="1">
                  <c:v>0.11</c:v>
                </c:pt>
                <c:pt idx="2">
                  <c:v>0.02</c:v>
                </c:pt>
                <c:pt idx="3">
                  <c:v>0.06</c:v>
                </c:pt>
                <c:pt idx="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25-4029-ADE1-977E55EB67C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Current Scottish Government policy on legal aid risks undermining the principle of access to justice for the poorest in our society </c:v>
                </c:pt>
                <c:pt idx="1">
                  <c:v>The Scottish Government should allocate additional resources so solicitor legal aid rates can be increased</c:v>
                </c:pt>
                <c:pt idx="2">
                  <c:v>I am optimistic about the future of the solicitor profession in Scotland</c:v>
                </c:pt>
                <c:pt idx="3">
                  <c:v>The system of regulating the legal profession is outdated and needs to be modernised</c:v>
                </c:pt>
                <c:pt idx="4">
                  <c:v>The UK Government is right to seek to repeal the Human Rights Act and replace with a British Bill of Rights 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6-AB25-4029-ADE1-977E55EB67C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Column2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Current Scottish Government policy on legal aid risks undermining the principle of access to justice for the poorest in our society </c:v>
                </c:pt>
                <c:pt idx="1">
                  <c:v>The Scottish Government should allocate additional resources so solicitor legal aid rates can be increased</c:v>
                </c:pt>
                <c:pt idx="2">
                  <c:v>I am optimistic about the future of the solicitor profession in Scotland</c:v>
                </c:pt>
                <c:pt idx="3">
                  <c:v>The system of regulating the legal profession is outdated and needs to be modernised</c:v>
                </c:pt>
                <c:pt idx="4">
                  <c:v>The UK Government is right to seek to repeal the Human Rights Act and replace with a British Bill of Rights 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7-AB25-4029-ADE1-977E55EB6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98232192"/>
        <c:axId val="98233728"/>
      </c:barChart>
      <c:catAx>
        <c:axId val="982321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8233728"/>
        <c:crosses val="autoZero"/>
        <c:auto val="1"/>
        <c:lblAlgn val="ctr"/>
        <c:lblOffset val="100"/>
        <c:noMultiLvlLbl val="0"/>
      </c:catAx>
      <c:valAx>
        <c:axId val="98233728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one"/>
        <c:crossAx val="98232192"/>
        <c:crosses val="autoZero"/>
        <c:crossBetween val="between"/>
        <c:majorUnit val="0.1"/>
      </c:valAx>
    </c:plotArea>
    <c:legend>
      <c:legendPos val="t"/>
      <c:layout>
        <c:manualLayout>
          <c:xMode val="edge"/>
          <c:yMode val="edge"/>
          <c:x val="0.54961304299522262"/>
          <c:y val="2.9142890282129047E-2"/>
          <c:w val="0.3929977780246639"/>
          <c:h val="4.6320298096095183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5400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chemeClr val="accent6"/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B8C5-4CC5-83E8-7A2FA56C522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B8C5-4CC5-83E8-7A2FA56C5227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B8C5-4CC5-83E8-7A2FA56C5227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B8C5-4CC5-83E8-7A2FA56C5227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B8C5-4CC5-83E8-7A2FA56C5227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B8C5-4CC5-83E8-7A2FA56C522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 dirty="0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8C5-4CC5-83E8-7A2FA56C522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8C5-4CC5-83E8-7A2FA56C52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Tend to agree</c:v>
                </c:pt>
                <c:pt idx="1">
                  <c:v>Tend to disagree</c:v>
                </c:pt>
                <c:pt idx="2">
                  <c:v>Don't know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0.63</c:v>
                </c:pt>
                <c:pt idx="1">
                  <c:v>0.35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8C5-4CC5-83E8-7A2FA56C522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5400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chemeClr val="accent6"/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687B-4FC6-8275-BDD1C020405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687B-4FC6-8275-BDD1C0204057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  <a:lumOff val="25000"/>
                </a:schemeClr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687B-4FC6-8275-BDD1C0204057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687B-4FC6-8275-BDD1C0204057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 w="2540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687B-4FC6-8275-BDD1C0204057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7B-4FC6-8275-BDD1C020405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10%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7B-4FC6-8275-BDD1C020405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7B-4FC6-8275-BDD1C020405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Tend to agree</c:v>
                </c:pt>
                <c:pt idx="1">
                  <c:v>Tend to disagree</c:v>
                </c:pt>
                <c:pt idx="2">
                  <c:v>Don't know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0.91</c:v>
                </c:pt>
                <c:pt idx="1">
                  <c:v>7.0000000000000007E-2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87B-4FC6-8275-BDD1C020405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 b="1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258674425642853"/>
          <c:y val="7.265254527311725E-2"/>
          <c:w val="0.65257846140776565"/>
          <c:h val="0.763996378181984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</c:numCache>
            </c:numRef>
          </c:cat>
          <c:val>
            <c:numRef>
              <c:f>Sheet1!$B$2:$B$8</c:f>
              <c:numCache>
                <c:formatCode>0%</c:formatCode>
                <c:ptCount val="7"/>
                <c:pt idx="0">
                  <c:v>0.19</c:v>
                </c:pt>
                <c:pt idx="1">
                  <c:v>0.16</c:v>
                </c:pt>
                <c:pt idx="2">
                  <c:v>0.23</c:v>
                </c:pt>
                <c:pt idx="3">
                  <c:v>0.46</c:v>
                </c:pt>
                <c:pt idx="4">
                  <c:v>0.47</c:v>
                </c:pt>
                <c:pt idx="5">
                  <c:v>0.51</c:v>
                </c:pt>
                <c:pt idx="6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D3-45B8-8689-5287238C9D6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00712832"/>
        <c:axId val="100715520"/>
      </c:barChart>
      <c:catAx>
        <c:axId val="1007128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0715520"/>
        <c:crosses val="autoZero"/>
        <c:auto val="1"/>
        <c:lblAlgn val="ctr"/>
        <c:lblOffset val="100"/>
        <c:noMultiLvlLbl val="0"/>
      </c:catAx>
      <c:valAx>
        <c:axId val="100715520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0%" sourceLinked="1"/>
        <c:majorTickMark val="none"/>
        <c:minorTickMark val="none"/>
        <c:tickLblPos val="none"/>
        <c:spPr>
          <a:ln>
            <a:noFill/>
          </a:ln>
        </c:spPr>
        <c:crossAx val="1007128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30682354738365"/>
          <c:y val="3.2101525756397437E-2"/>
          <c:w val="0.62418140605904904"/>
          <c:h val="0.950222197533607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93C-491F-935E-BAE8428886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Update Trainee CPD (TCPD)</c:v>
                </c:pt>
                <c:pt idx="1">
                  <c:v>In-house lawyer programme </c:v>
                </c:pt>
                <c:pt idx="2">
                  <c:v>Networking events</c:v>
                </c:pt>
                <c:pt idx="3">
                  <c:v>Update pnline webinar - live</c:v>
                </c:pt>
                <c:pt idx="4">
                  <c:v>Update online webinar - recorded</c:v>
                </c:pt>
                <c:pt idx="5">
                  <c:v>A face to face conference or seminar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0.28999999999999998</c:v>
                </c:pt>
                <c:pt idx="1">
                  <c:v>0.3</c:v>
                </c:pt>
                <c:pt idx="2">
                  <c:v>0.32</c:v>
                </c:pt>
                <c:pt idx="3">
                  <c:v>0.44</c:v>
                </c:pt>
                <c:pt idx="4">
                  <c:v>0.51</c:v>
                </c:pt>
                <c:pt idx="5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B8-4E31-8363-79FE552D681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02912000"/>
        <c:axId val="102913536"/>
      </c:barChart>
      <c:catAx>
        <c:axId val="102912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2913536"/>
        <c:crosses val="autoZero"/>
        <c:auto val="1"/>
        <c:lblAlgn val="ctr"/>
        <c:lblOffset val="100"/>
        <c:noMultiLvlLbl val="0"/>
      </c:catAx>
      <c:valAx>
        <c:axId val="102913536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02912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0.50406</cdr:x>
      <cdr:y>0.92775</cdr:y>
    </cdr:from>
    <cdr:to>
      <cdr:x>0.76331</cdr:x>
      <cdr:y>0.98368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40013" y="4084575"/>
          <a:ext cx="1512114" cy="24624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en-GB" sz="1600" dirty="0"/>
            <a:t>Agree</a:t>
          </a:r>
        </a:p>
      </cdr:txBody>
    </cdr:sp>
  </cdr:relSizeAnchor>
  <cdr:relSizeAnchor xmlns:cdr="http://schemas.openxmlformats.org/drawingml/2006/chartDrawing">
    <cdr:from>
      <cdr:x>0.09891</cdr:x>
      <cdr:y>0.07726</cdr:y>
    </cdr:from>
    <cdr:to>
      <cdr:x>0.38286</cdr:x>
      <cdr:y>0.13319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76883" y="340159"/>
          <a:ext cx="1656184" cy="24624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r"/>
          <a:r>
            <a:rPr lang="en-GB" sz="1600" dirty="0"/>
            <a:t>Disagree</a:t>
          </a:r>
        </a:p>
      </cdr:txBody>
    </cdr:sp>
  </cdr:relSizeAnchor>
  <cdr:relSizeAnchor xmlns:cdr="http://schemas.openxmlformats.org/drawingml/2006/chartDrawing">
    <cdr:from>
      <cdr:x>0.22821</cdr:x>
      <cdr:y>0.0282</cdr:y>
    </cdr:from>
    <cdr:to>
      <cdr:x>0.50014</cdr:x>
      <cdr:y>0.07014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331071" y="124135"/>
          <a:ext cx="1586072" cy="18464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r"/>
          <a:r>
            <a:rPr lang="en-GB" sz="1200" dirty="0"/>
            <a:t>Don’t know – 1%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0.28171</cdr:x>
      <cdr:y>0.41707</cdr:y>
    </cdr:from>
    <cdr:to>
      <cdr:x>0.39828</cdr:x>
      <cdr:y>0.48841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88232" y="2159502"/>
          <a:ext cx="864096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en-GB" sz="2400" b="1" dirty="0"/>
            <a:t>2016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0.79026</cdr:x>
      <cdr:y>0.63335</cdr:y>
    </cdr:from>
    <cdr:to>
      <cdr:x>0.90152</cdr:x>
      <cdr:y>0.68928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609331" y="2788431"/>
          <a:ext cx="648897" cy="24624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l"/>
          <a:r>
            <a:rPr lang="en-GB" sz="1600" dirty="0"/>
            <a:t>Agree</a:t>
          </a:r>
        </a:p>
      </cdr:txBody>
    </cdr:sp>
  </cdr:relSizeAnchor>
  <cdr:relSizeAnchor xmlns:cdr="http://schemas.openxmlformats.org/drawingml/2006/chartDrawing">
    <cdr:from>
      <cdr:x>0.03718</cdr:x>
      <cdr:y>0.35531</cdr:y>
    </cdr:from>
    <cdr:to>
      <cdr:x>0.19753</cdr:x>
      <cdr:y>0.41124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16843" y="1564295"/>
          <a:ext cx="935299" cy="24624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r"/>
          <a:r>
            <a:rPr lang="en-GB" sz="1600" dirty="0"/>
            <a:t>Disagree</a:t>
          </a:r>
        </a:p>
      </cdr:txBody>
    </cdr:sp>
  </cdr:relSizeAnchor>
  <cdr:relSizeAnchor xmlns:cdr="http://schemas.openxmlformats.org/drawingml/2006/chartDrawing">
    <cdr:from>
      <cdr:x>0.22222</cdr:x>
      <cdr:y>0.04907</cdr:y>
    </cdr:from>
    <cdr:to>
      <cdr:x>0.49415</cdr:x>
      <cdr:y>0.098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296131" y="216039"/>
          <a:ext cx="1586072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r"/>
          <a:r>
            <a:rPr lang="en-GB" sz="1400" dirty="0"/>
            <a:t>Don’t know </a:t>
          </a:r>
        </a:p>
      </cdr:txBody>
    </cdr:sp>
  </cdr:relSizeAnchor>
  <cdr:relSizeAnchor xmlns:cdr="http://schemas.openxmlformats.org/drawingml/2006/chartDrawing">
    <cdr:from>
      <cdr:x>0.38272</cdr:x>
      <cdr:y>0.43708</cdr:y>
    </cdr:from>
    <cdr:to>
      <cdr:x>0.61728</cdr:x>
      <cdr:y>0.56292</cdr:y>
    </cdr:to>
    <cdr:sp macro="" textlink="">
      <cdr:nvSpPr>
        <cdr:cNvPr id="6" name="TextBox 10"/>
        <cdr:cNvSpPr txBox="1"/>
      </cdr:nvSpPr>
      <cdr:spPr>
        <a:xfrm xmlns:a="http://schemas.openxmlformats.org/drawingml/2006/main">
          <a:off x="2232248" y="1924334"/>
          <a:ext cx="1368152" cy="55399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defPPr>
            <a:defRPr lang="en-GB"/>
          </a:defPPr>
          <a:lvl1pPr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800" dirty="0"/>
            <a:t>Net agree +28%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0.7207</cdr:x>
      <cdr:y>0.77049</cdr:y>
    </cdr:from>
    <cdr:to>
      <cdr:x>0.90589</cdr:x>
      <cdr:y>0.82641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203598" y="3384376"/>
          <a:ext cx="1080148" cy="24562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l"/>
          <a:r>
            <a:rPr lang="en-GB" sz="1600" dirty="0"/>
            <a:t>Agree</a:t>
          </a:r>
        </a:p>
      </cdr:txBody>
    </cdr:sp>
  </cdr:relSizeAnchor>
  <cdr:relSizeAnchor xmlns:cdr="http://schemas.openxmlformats.org/drawingml/2006/chartDrawing">
    <cdr:from>
      <cdr:x>0.23311</cdr:x>
      <cdr:y>0.0422</cdr:y>
    </cdr:from>
    <cdr:to>
      <cdr:x>0.40594</cdr:x>
      <cdr:y>0.09813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266413" y="173191"/>
          <a:ext cx="938925" cy="22956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r"/>
          <a:r>
            <a:rPr lang="en-GB" sz="1600" dirty="0"/>
            <a:t>Disagree</a:t>
          </a:r>
        </a:p>
      </cdr:txBody>
    </cdr:sp>
  </cdr:relSizeAnchor>
  <cdr:relSizeAnchor xmlns:cdr="http://schemas.openxmlformats.org/drawingml/2006/chartDrawing">
    <cdr:from>
      <cdr:x>0.40542</cdr:x>
      <cdr:y>0</cdr:y>
    </cdr:from>
    <cdr:to>
      <cdr:x>0.68377</cdr:x>
      <cdr:y>0.05249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202517" y="0"/>
          <a:ext cx="1512168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r"/>
          <a:r>
            <a:rPr lang="en-GB" sz="1400" b="1" dirty="0"/>
            <a:t>Don’t know – 2%</a:t>
          </a:r>
        </a:p>
      </cdr:txBody>
    </cdr:sp>
  </cdr:relSizeAnchor>
  <cdr:relSizeAnchor xmlns:cdr="http://schemas.openxmlformats.org/drawingml/2006/chartDrawing">
    <cdr:from>
      <cdr:x>0.38071</cdr:x>
      <cdr:y>0.43251</cdr:y>
    </cdr:from>
    <cdr:to>
      <cdr:x>0.61929</cdr:x>
      <cdr:y>0.56748</cdr:y>
    </cdr:to>
    <cdr:sp macro="" textlink="">
      <cdr:nvSpPr>
        <cdr:cNvPr id="6" name="TextBox 8"/>
        <cdr:cNvSpPr txBox="1"/>
      </cdr:nvSpPr>
      <cdr:spPr>
        <a:xfrm xmlns:a="http://schemas.openxmlformats.org/drawingml/2006/main">
          <a:off x="2068263" y="1775218"/>
          <a:ext cx="1296122" cy="55399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defPPr>
            <a:defRPr lang="en-GB"/>
          </a:defPPr>
          <a:lvl1pPr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r" rtl="0" eaLnBrk="0" fontAlgn="base" hangingPunct="0">
            <a:spcBef>
              <a:spcPct val="20000"/>
            </a:spcBef>
            <a:spcAft>
              <a:spcPct val="0"/>
            </a:spcAft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12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800" dirty="0"/>
            <a:t>Net agree +84</a:t>
          </a:r>
        </a:p>
      </cdr:txBody>
    </cdr:sp>
  </cdr:relSizeAnchor>
  <cdr:relSizeAnchor xmlns:cdr="http://schemas.openxmlformats.org/drawingml/2006/chartDrawing">
    <cdr:from>
      <cdr:x>0.48495</cdr:x>
      <cdr:y>0.0422</cdr:y>
    </cdr:from>
    <cdr:to>
      <cdr:x>0.52471</cdr:x>
      <cdr:y>0.09483</cdr:y>
    </cdr:to>
    <cdr:cxnSp macro="">
      <cdr:nvCxnSpPr>
        <cdr:cNvPr id="7" name="Straight Connector 6">
          <a:extLst xmlns:a="http://schemas.openxmlformats.org/drawingml/2006/main">
            <a:ext uri="{FF2B5EF4-FFF2-40B4-BE49-F238E27FC236}">
              <a16:creationId xmlns:a16="http://schemas.microsoft.com/office/drawing/2014/main" id="{8EC9FFFC-B34C-46B2-BE0A-68B7D71E3072}"/>
            </a:ext>
          </a:extLst>
        </cdr:cNvPr>
        <cdr:cNvCxnSpPr/>
      </cdr:nvCxnSpPr>
      <cdr:spPr>
        <a:xfrm xmlns:a="http://schemas.openxmlformats.org/drawingml/2006/main" flipH="1">
          <a:off x="2634565" y="173191"/>
          <a:ext cx="216024" cy="216024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tx1">
              <a:lumMod val="25000"/>
              <a:lumOff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0.11578</cdr:y>
    </cdr:from>
    <cdr:to>
      <cdr:x>0.32116</cdr:x>
      <cdr:y>0.15325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530129"/>
          <a:ext cx="3024336" cy="17158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r">
            <a:lnSpc>
              <a:spcPct val="110000"/>
            </a:lnSpc>
            <a:spcBef>
              <a:spcPts val="2400"/>
            </a:spcBef>
            <a:buClr>
              <a:schemeClr val="bg2"/>
            </a:buClr>
          </a:pPr>
          <a:r>
            <a:rPr lang="en-GB" sz="1100" dirty="0"/>
            <a:t>Linked-In</a:t>
          </a:r>
        </a:p>
      </cdr:txBody>
    </cdr:sp>
  </cdr:relSizeAnchor>
  <cdr:relSizeAnchor xmlns:cdr="http://schemas.openxmlformats.org/drawingml/2006/chartDrawing">
    <cdr:from>
      <cdr:x>0</cdr:x>
      <cdr:y>0.22017</cdr:y>
    </cdr:from>
    <cdr:to>
      <cdr:x>0.3288</cdr:x>
      <cdr:y>0.25764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1008112"/>
          <a:ext cx="3096326" cy="17156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r">
            <a:lnSpc>
              <a:spcPct val="110000"/>
            </a:lnSpc>
            <a:spcBef>
              <a:spcPts val="2400"/>
            </a:spcBef>
            <a:buClr>
              <a:schemeClr val="bg2"/>
            </a:buClr>
          </a:pPr>
          <a:r>
            <a:rPr lang="en-GB" dirty="0"/>
            <a:t>Vimeo/ YouTube</a:t>
          </a:r>
          <a:r>
            <a:rPr lang="en-GB" sz="1100" dirty="0"/>
            <a:t> </a:t>
          </a:r>
        </a:p>
      </cdr:txBody>
    </cdr:sp>
  </cdr:relSizeAnchor>
  <cdr:relSizeAnchor xmlns:cdr="http://schemas.openxmlformats.org/drawingml/2006/chartDrawing">
    <cdr:from>
      <cdr:x>0</cdr:x>
      <cdr:y>0.33025</cdr:y>
    </cdr:from>
    <cdr:to>
      <cdr:x>0.3288</cdr:x>
      <cdr:y>0.36773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0" y="1512168"/>
          <a:ext cx="3096326" cy="17158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r">
            <a:lnSpc>
              <a:spcPct val="110000"/>
            </a:lnSpc>
            <a:spcBef>
              <a:spcPts val="2400"/>
            </a:spcBef>
            <a:buClr>
              <a:schemeClr val="bg2"/>
            </a:buClr>
          </a:pPr>
          <a:r>
            <a:rPr lang="en-GB" sz="1100" dirty="0"/>
            <a:t>News Apps</a:t>
          </a:r>
        </a:p>
      </cdr:txBody>
    </cdr:sp>
  </cdr:relSizeAnchor>
  <cdr:relSizeAnchor xmlns:cdr="http://schemas.openxmlformats.org/drawingml/2006/chartDrawing">
    <cdr:from>
      <cdr:x>0</cdr:x>
      <cdr:y>0.44034</cdr:y>
    </cdr:from>
    <cdr:to>
      <cdr:x>0.32116</cdr:x>
      <cdr:y>0.47781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2016224"/>
          <a:ext cx="3024380" cy="17156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r">
            <a:lnSpc>
              <a:spcPct val="110000"/>
            </a:lnSpc>
            <a:spcBef>
              <a:spcPts val="2400"/>
            </a:spcBef>
            <a:buClr>
              <a:schemeClr val="bg2"/>
            </a:buClr>
          </a:pPr>
          <a:r>
            <a:rPr lang="en-GB" sz="1100" dirty="0"/>
            <a:t>Facebook</a:t>
          </a:r>
        </a:p>
      </cdr:txBody>
    </cdr:sp>
  </cdr:relSizeAnchor>
  <cdr:relSizeAnchor xmlns:cdr="http://schemas.openxmlformats.org/drawingml/2006/chartDrawing">
    <cdr:from>
      <cdr:x>0</cdr:x>
      <cdr:y>0.66051</cdr:y>
    </cdr:from>
    <cdr:to>
      <cdr:x>0.3288</cdr:x>
      <cdr:y>0.69798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-712492" y="3024336"/>
          <a:ext cx="3096326" cy="1715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r">
            <a:lnSpc>
              <a:spcPct val="110000"/>
            </a:lnSpc>
            <a:spcBef>
              <a:spcPts val="2400"/>
            </a:spcBef>
            <a:buClr>
              <a:schemeClr val="bg2"/>
            </a:buClr>
          </a:pPr>
          <a:r>
            <a:rPr lang="en-GB" sz="1100" dirty="0"/>
            <a:t>Instagram</a:t>
          </a:r>
        </a:p>
      </cdr:txBody>
    </cdr:sp>
  </cdr:relSizeAnchor>
  <cdr:relSizeAnchor xmlns:cdr="http://schemas.openxmlformats.org/drawingml/2006/chartDrawing">
    <cdr:from>
      <cdr:x>0</cdr:x>
      <cdr:y>0.75486</cdr:y>
    </cdr:from>
    <cdr:to>
      <cdr:x>0.3288</cdr:x>
      <cdr:y>0.79233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-712492" y="3456384"/>
          <a:ext cx="3096326" cy="17156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r">
            <a:lnSpc>
              <a:spcPct val="110000"/>
            </a:lnSpc>
            <a:spcBef>
              <a:spcPts val="2400"/>
            </a:spcBef>
            <a:buClr>
              <a:schemeClr val="bg2"/>
            </a:buClr>
          </a:pPr>
          <a:r>
            <a:rPr lang="en-GB" sz="1100" dirty="0"/>
            <a:t>None</a:t>
          </a:r>
        </a:p>
      </cdr:txBody>
    </cdr:sp>
  </cdr:relSizeAnchor>
  <cdr:relSizeAnchor xmlns:cdr="http://schemas.openxmlformats.org/drawingml/2006/chartDrawing">
    <cdr:from>
      <cdr:x>0.03331</cdr:x>
      <cdr:y>0.55042</cdr:y>
    </cdr:from>
    <cdr:to>
      <cdr:x>0.32388</cdr:x>
      <cdr:y>0.58789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13728" y="2520280"/>
          <a:ext cx="2736304" cy="17158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 algn="r">
            <a:lnSpc>
              <a:spcPct val="110000"/>
            </a:lnSpc>
            <a:spcBef>
              <a:spcPts val="2400"/>
            </a:spcBef>
            <a:buClr>
              <a:schemeClr val="bg2"/>
            </a:buClr>
          </a:pPr>
          <a:r>
            <a:rPr lang="en-GB" sz="1100" dirty="0"/>
            <a:t>Twitter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0.73008</cdr:x>
      <cdr:y>0.07146</cdr:y>
    </cdr:from>
    <cdr:to>
      <cdr:x>0.80654</cdr:x>
      <cdr:y>0.13917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75176" y="296328"/>
          <a:ext cx="720080" cy="28078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pPr>
            <a:lnSpc>
              <a:spcPct val="110000"/>
            </a:lnSpc>
            <a:spcBef>
              <a:spcPts val="2400"/>
            </a:spcBef>
            <a:buClr>
              <a:schemeClr val="bg2"/>
            </a:buClr>
          </a:pPr>
          <a:r>
            <a:rPr lang="en-GB" sz="1800" dirty="0"/>
            <a:t>90%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 bwMode="gray">
          <a:xfrm>
            <a:off x="175365" y="9731375"/>
            <a:ext cx="5720512" cy="19646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bg1"/>
                </a:solidFill>
              </a:rPr>
              <a:t>Document Name |  Month/Year  |  Version 1  |  Public  |  Internal Use Only  |  Confidential  |  Strictly  Confidential (DELETE CLASSIFICATION)</a:t>
            </a:r>
          </a:p>
        </p:txBody>
      </p:sp>
      <p:sp>
        <p:nvSpPr>
          <p:cNvPr id="40" name="Slide Number Placeholder 6"/>
          <p:cNvSpPr>
            <a:spLocks noGrp="1"/>
          </p:cNvSpPr>
          <p:nvPr>
            <p:ph type="sldNum" sz="quarter" idx="3"/>
          </p:nvPr>
        </p:nvSpPr>
        <p:spPr bwMode="gray">
          <a:xfrm>
            <a:off x="6135142" y="9716534"/>
            <a:ext cx="576494" cy="2356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latin typeface="Geomanist Light" pitchFamily="50" charset="0"/>
              </a:defRPr>
            </a:lvl1pPr>
          </a:lstStyle>
          <a:p>
            <a:pPr algn="r"/>
            <a:fld id="{2FB8B7E8-C405-4882-AAD0-1D72826C463D}" type="slidenum">
              <a:rPr lang="en-GB" smtClean="0">
                <a:solidFill>
                  <a:schemeClr val="bg1"/>
                </a:solidFill>
                <a:latin typeface="Segoe UI Light" panose="020B0502040204020203" pitchFamily="34" charset="0"/>
              </a:rPr>
              <a:pPr algn="r"/>
              <a:t>‹#›</a:t>
            </a:fld>
            <a:endParaRPr lang="en-GB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76" y="9340850"/>
            <a:ext cx="1495075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78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187325" y="186407"/>
            <a:ext cx="6423025" cy="4544122"/>
          </a:xfrm>
          <a:prstGeom prst="rect">
            <a:avLst/>
          </a:prstGeom>
          <a:noFill/>
          <a:ln w="6350">
            <a:solidFill>
              <a:srgbClr val="C8C9C7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87325" y="4830351"/>
            <a:ext cx="641200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lide Number Placeholder 6"/>
          <p:cNvSpPr>
            <a:spLocks noGrp="1"/>
          </p:cNvSpPr>
          <p:nvPr>
            <p:ph type="sldNum" sz="quarter" idx="5"/>
          </p:nvPr>
        </p:nvSpPr>
        <p:spPr bwMode="gray">
          <a:xfrm>
            <a:off x="6369968" y="9691690"/>
            <a:ext cx="343561" cy="2344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latin typeface="Segoe UI Light" panose="020B0502040204020203" pitchFamily="34" charset="0"/>
              </a:defRPr>
            </a:lvl1pPr>
          </a:lstStyle>
          <a:p>
            <a:fld id="{2FB8B7E8-C405-4882-AAD0-1D72826C463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0" name="TextBox 29"/>
          <p:cNvSpPr txBox="1"/>
          <p:nvPr/>
        </p:nvSpPr>
        <p:spPr bwMode="gray">
          <a:xfrm>
            <a:off x="176993" y="9721034"/>
            <a:ext cx="5720512" cy="19646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Project name |  Month/Year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</a:t>
            </a:r>
            <a:r>
              <a:rPr lang="en-GB" sz="700" b="1" dirty="0">
                <a:solidFill>
                  <a:schemeClr val="tx1"/>
                </a:solidFill>
                <a:latin typeface="+mj-lt"/>
              </a:rPr>
              <a:t>(DELETE CLASSIFICATION)</a:t>
            </a:r>
          </a:p>
        </p:txBody>
      </p:sp>
      <p:sp>
        <p:nvSpPr>
          <p:cNvPr id="49" name="Notes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187325" y="4964112"/>
            <a:ext cx="6412008" cy="4376737"/>
          </a:xfrm>
          <a:prstGeom prst="rect">
            <a:avLst/>
          </a:prstGeom>
          <a:ln w="9525">
            <a:noFill/>
          </a:ln>
        </p:spPr>
        <p:txBody>
          <a:bodyPr vert="horz" lIns="0" tIns="0" rIns="0" bIns="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40" y="9425587"/>
            <a:ext cx="1495075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38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lnSpc>
        <a:spcPct val="110000"/>
      </a:lnSpc>
      <a:spcBef>
        <a:spcPts val="600"/>
      </a:spcBef>
      <a:buFont typeface="Arial" panose="020B0604020202020204" pitchFamily="34" charset="0"/>
      <a:buNone/>
      <a:defRPr sz="1100" kern="1200">
        <a:solidFill>
          <a:srgbClr val="222223"/>
        </a:solidFill>
        <a:latin typeface="Segoe UI Light" panose="020B0502040204020203" pitchFamily="34" charset="0"/>
        <a:ea typeface="+mn-ea"/>
        <a:cs typeface="+mn-cs"/>
      </a:defRPr>
    </a:lvl1pPr>
    <a:lvl2pPr marL="349250" indent="-171450" algn="l" defTabSz="914400" rtl="0" eaLnBrk="1" latinLnBrk="0" hangingPunct="1">
      <a:lnSpc>
        <a:spcPct val="110000"/>
      </a:lnSpc>
      <a:spcBef>
        <a:spcPts val="600"/>
      </a:spcBef>
      <a:buFont typeface="Arial" panose="020B0604020202020204" pitchFamily="34" charset="0"/>
      <a:buChar char="•"/>
      <a:defRPr sz="1100" kern="1200">
        <a:solidFill>
          <a:srgbClr val="222223"/>
        </a:solidFill>
        <a:latin typeface="Segoe UI Light" panose="020B0502040204020203" pitchFamily="34" charset="0"/>
        <a:ea typeface="+mn-ea"/>
        <a:cs typeface="+mn-cs"/>
      </a:defRPr>
    </a:lvl2pPr>
    <a:lvl3pPr marL="536575" indent="-171450" algn="l" defTabSz="914400" rtl="0" eaLnBrk="1" latinLnBrk="0" hangingPunct="1">
      <a:lnSpc>
        <a:spcPct val="110000"/>
      </a:lnSpc>
      <a:spcBef>
        <a:spcPts val="600"/>
      </a:spcBef>
      <a:buFont typeface="Arial" panose="020B0604020202020204" pitchFamily="34" charset="0"/>
      <a:buChar char="•"/>
      <a:defRPr sz="1100" kern="1200">
        <a:solidFill>
          <a:srgbClr val="222223"/>
        </a:solidFill>
        <a:latin typeface="Segoe UI Light" panose="020B0502040204020203" pitchFamily="34" charset="0"/>
        <a:ea typeface="+mn-ea"/>
        <a:cs typeface="+mn-cs"/>
      </a:defRPr>
    </a:lvl3pPr>
    <a:lvl4pPr marL="714375" indent="-171450" algn="l" defTabSz="804863" rtl="0" eaLnBrk="1" latinLnBrk="0" hangingPunct="1">
      <a:lnSpc>
        <a:spcPct val="110000"/>
      </a:lnSpc>
      <a:spcBef>
        <a:spcPts val="600"/>
      </a:spcBef>
      <a:buFont typeface="Arial" panose="020B0604020202020204" pitchFamily="34" charset="0"/>
      <a:buChar char="•"/>
      <a:defRPr sz="1100" kern="1200">
        <a:solidFill>
          <a:srgbClr val="222223"/>
        </a:solidFill>
        <a:latin typeface="Segoe UI Light" panose="020B0502040204020203" pitchFamily="34" charset="0"/>
        <a:ea typeface="+mn-ea"/>
        <a:cs typeface="+mn-cs"/>
      </a:defRPr>
    </a:lvl4pPr>
    <a:lvl5pPr marL="987425" indent="-171450" algn="l" defTabSz="914400" rtl="0" eaLnBrk="1" latinLnBrk="0" hangingPunct="1">
      <a:lnSpc>
        <a:spcPct val="110000"/>
      </a:lnSpc>
      <a:spcBef>
        <a:spcPts val="600"/>
      </a:spcBef>
      <a:buFont typeface="Arial" panose="020B0604020202020204" pitchFamily="34" charset="0"/>
      <a:buChar char="•"/>
      <a:defRPr sz="1100" kern="1200">
        <a:solidFill>
          <a:srgbClr val="222223"/>
        </a:solidFill>
        <a:latin typeface="Segoe UI Light" panose="020B050204020402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5738" y="185738"/>
            <a:ext cx="6426200" cy="4545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6672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5738" y="185738"/>
            <a:ext cx="6426200" cy="4545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8637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50925" y="814388"/>
            <a:ext cx="4700588" cy="33242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8506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5738" y="185738"/>
            <a:ext cx="6426200" cy="4545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6622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50925" y="814388"/>
            <a:ext cx="4700588" cy="33242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4292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50925" y="814388"/>
            <a:ext cx="4700588" cy="33242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35013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50925" y="814388"/>
            <a:ext cx="4700588" cy="33242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3134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50925" y="814388"/>
            <a:ext cx="4700588" cy="33242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87325" y="5107335"/>
            <a:ext cx="6423025" cy="4233356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041965" y="9430431"/>
            <a:ext cx="713746" cy="234488"/>
          </a:xfrm>
          <a:prstGeom prst="rect">
            <a:avLst/>
          </a:prstGeom>
        </p:spPr>
        <p:txBody>
          <a:bodyPr/>
          <a:lstStyle/>
          <a:p>
            <a:fld id="{2FB8B7E8-C405-4882-AAD0-1D72826C463D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313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50925" y="814388"/>
            <a:ext cx="4700588" cy="33242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04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5738" y="185738"/>
            <a:ext cx="6426200" cy="4545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8473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5738" y="185738"/>
            <a:ext cx="6426200" cy="4545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203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5738" y="185738"/>
            <a:ext cx="6426200" cy="4545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7753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5738" y="185738"/>
            <a:ext cx="6426200" cy="4545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283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50925" y="814388"/>
            <a:ext cx="4700588" cy="33242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356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5738" y="185738"/>
            <a:ext cx="6426200" cy="4545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8B7E8-C405-4882-AAD0-1D72826C463D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5143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ipsos-mori.com/ipsosconnect" TargetMode="External"/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ipsos-mori.com/ipsosconnect" TargetMode="External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Cover - Full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180975" y="179388"/>
            <a:ext cx="10331450" cy="7200900"/>
          </a:xfrm>
          <a:solidFill>
            <a:schemeClr val="tx1"/>
          </a:solidFill>
        </p:spPr>
        <p:txBody>
          <a:bodyPr>
            <a:normAutofit/>
          </a:bodyPr>
          <a:lstStyle>
            <a:lvl1pPr>
              <a:defRPr sz="16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icon to place image (or select frame and copy/paste image into it)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52226" y="4194212"/>
            <a:ext cx="6030800" cy="478968"/>
          </a:xfrm>
          <a:solidFill>
            <a:schemeClr val="accent2"/>
          </a:solidFill>
        </p:spPr>
        <p:txBody>
          <a:bodyPr wrap="none" lIns="72000" tIns="36000" rIns="72000" bIns="36000" rtlCol="0" anchor="t">
            <a:spAutoFit/>
          </a:bodyPr>
          <a:lstStyle>
            <a:lvl1pPr marL="0" indent="0">
              <a:buNone/>
              <a:defRPr lang="en-GB" sz="2400" b="1" baseline="0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 Click to add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52226" y="4798059"/>
            <a:ext cx="4896000" cy="1080000"/>
          </a:xfrm>
        </p:spPr>
        <p:txBody>
          <a:bodyPr wrap="square"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8208" y="7373063"/>
            <a:ext cx="7345363" cy="215900"/>
          </a:xfrm>
        </p:spPr>
        <p:txBody>
          <a:bodyPr>
            <a:noAutofit/>
          </a:bodyPr>
          <a:lstStyle>
            <a:lvl1pPr marL="0" indent="0">
              <a:buNone/>
              <a:defRPr sz="700" baseline="0">
                <a:solidFill>
                  <a:schemeClr val="tx1"/>
                </a:solidFill>
                <a:latin typeface="Segoe UI Light" panose="020B0502040204020203" pitchFamily="34" charset="0"/>
              </a:defRPr>
            </a:lvl1pPr>
            <a:lvl2pPr marL="457200" indent="0">
              <a:buNone/>
              <a:defRPr sz="1100">
                <a:latin typeface="Segoe UI Light" panose="020B0502040204020203" pitchFamily="34" charset="0"/>
              </a:defRPr>
            </a:lvl2pPr>
            <a:lvl3pPr marL="914400" indent="0">
              <a:buNone/>
              <a:defRPr sz="1050">
                <a:latin typeface="Segoe UI Light" panose="020B0502040204020203" pitchFamily="34" charset="0"/>
              </a:defRPr>
            </a:lvl3pPr>
            <a:lvl4pPr marL="1371600" indent="0">
              <a:buNone/>
              <a:defRPr sz="1000">
                <a:latin typeface="Segoe UI Light" panose="020B0502040204020203" pitchFamily="34" charset="0"/>
              </a:defRPr>
            </a:lvl4pPr>
            <a:lvl5pPr marL="1828800" indent="0">
              <a:buNone/>
              <a:defRPr sz="1000">
                <a:latin typeface="Segoe UI Light" panose="020B0502040204020203" pitchFamily="34" charset="0"/>
              </a:defRPr>
            </a:lvl5pPr>
          </a:lstStyle>
          <a:p>
            <a:pPr lvl="0"/>
            <a:r>
              <a:rPr lang="en-US" dirty="0"/>
              <a:t>Document Name | Date | Version xx | Public : Internal Use Only | Confidential | Strictly Confidential    (DELETE CLASSIFICATION)</a:t>
            </a:r>
          </a:p>
        </p:txBody>
      </p:sp>
      <p:sp>
        <p:nvSpPr>
          <p:cNvPr id="158" name="Frame 157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5" name="Text Placeholder 6"/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550432" y="1868007"/>
            <a:ext cx="3421752" cy="682101"/>
          </a:xfrm>
          <a:solidFill>
            <a:schemeClr val="accent3"/>
          </a:solidFill>
        </p:spPr>
        <p:txBody>
          <a:bodyPr wrap="none" lIns="72000" tIns="36000" rIns="72000" bIns="36000" rtlCol="0" anchor="b">
            <a:spAutoFit/>
          </a:bodyPr>
          <a:lstStyle>
            <a:lvl1pPr marL="0" indent="0">
              <a:buFontTx/>
              <a:buNone/>
              <a:defRPr lang="en-US" sz="36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Sentence line 1</a:t>
            </a:r>
          </a:p>
        </p:txBody>
      </p:sp>
      <p:sp>
        <p:nvSpPr>
          <p:cNvPr id="16" name="Text Placeholder 6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552450" y="2739386"/>
            <a:ext cx="3421752" cy="682101"/>
          </a:xfrm>
          <a:solidFill>
            <a:schemeClr val="accent3"/>
          </a:solidFill>
        </p:spPr>
        <p:txBody>
          <a:bodyPr wrap="none" lIns="72000" tIns="36000" rIns="72000" bIns="36000" rtlCol="0" anchor="b">
            <a:spAutoFit/>
          </a:bodyPr>
          <a:lstStyle>
            <a:lvl1pPr marL="0" indent="0">
              <a:buFontTx/>
              <a:buNone/>
              <a:defRPr lang="en-US" sz="36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Sentence line 2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561575" y="6136107"/>
            <a:ext cx="5721229" cy="406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200" dirty="0">
                <a:solidFill>
                  <a:schemeClr val="bg1"/>
                </a:solidFill>
                <a:latin typeface="Calibri" pitchFamily="34" charset="0"/>
              </a:rPr>
              <a:t>© 2016 Ipsos.  All rights reserved. Contains Ipsos' Confidential and Proprietary information and may not be disclosed or reproduced without the prior written consent of Ipsos.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65" y="6730368"/>
            <a:ext cx="3432038" cy="578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34698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Colour fill - Title, Full Page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5914" y="918125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4" name="Frame 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52099" y="1968490"/>
            <a:ext cx="9588500" cy="467837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 bwMode="gray">
          <a:xfrm>
            <a:off x="53889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20536"/>
      </p:ext>
    </p:extLst>
  </p:cSld>
  <p:clrMapOvr>
    <a:masterClrMapping/>
  </p:clrMapOvr>
  <p:transition>
    <p:fade/>
  </p:transition>
  <p:hf hdr="0" ftr="0" dt="0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- Statement with images x 3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>
            <a:off x="90116" y="4105276"/>
            <a:ext cx="10502151" cy="3275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666702" y="2046921"/>
            <a:ext cx="9360000" cy="626701"/>
          </a:xfrm>
          <a:noFill/>
        </p:spPr>
        <p:txBody>
          <a:bodyPr wrap="square" anchor="ctr"/>
          <a:lstStyle>
            <a:lvl1pPr>
              <a:defRPr sz="3600"/>
            </a:lvl1pPr>
          </a:lstStyle>
          <a:p>
            <a:r>
              <a:rPr lang="en-US" dirty="0"/>
              <a:t>Click to add statement</a:t>
            </a:r>
            <a:endParaRPr lang="en-GB" dirty="0"/>
          </a:p>
        </p:txBody>
      </p:sp>
      <p:sp>
        <p:nvSpPr>
          <p:cNvPr id="24" name="Frame 2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0"/>
          </p:nvPr>
        </p:nvSpPr>
        <p:spPr>
          <a:xfrm>
            <a:off x="175184" y="4284663"/>
            <a:ext cx="3312000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8" name="Picture Placeholder 21"/>
          <p:cNvSpPr>
            <a:spLocks noGrp="1"/>
          </p:cNvSpPr>
          <p:nvPr>
            <p:ph type="pic" sz="quarter" idx="11"/>
          </p:nvPr>
        </p:nvSpPr>
        <p:spPr>
          <a:xfrm>
            <a:off x="3689337" y="4284663"/>
            <a:ext cx="3312000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9" name="Picture Placeholder 21"/>
          <p:cNvSpPr>
            <a:spLocks noGrp="1"/>
          </p:cNvSpPr>
          <p:nvPr>
            <p:ph type="pic" sz="quarter" idx="12"/>
          </p:nvPr>
        </p:nvSpPr>
        <p:spPr>
          <a:xfrm>
            <a:off x="7194525" y="4284663"/>
            <a:ext cx="3312000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95236"/>
      </p:ext>
    </p:extLst>
  </p:cSld>
  <p:clrMapOvr>
    <a:masterClrMapping/>
  </p:clrMapOvr>
  <p:transition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- Statement with images x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>
            <a:off x="0" y="4105276"/>
            <a:ext cx="10693400" cy="3275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666702" y="1908423"/>
            <a:ext cx="9360000" cy="903700"/>
          </a:xfrm>
          <a:noFill/>
        </p:spPr>
        <p:txBody>
          <a:bodyPr wrap="square" anchor="ctr"/>
          <a:lstStyle>
            <a:lvl1pPr>
              <a:defRPr sz="5400"/>
            </a:lvl1pPr>
          </a:lstStyle>
          <a:p>
            <a:r>
              <a:rPr lang="en-US" dirty="0"/>
              <a:t>Click to add statement</a:t>
            </a:r>
            <a:endParaRPr lang="en-GB" dirty="0"/>
          </a:p>
        </p:txBody>
      </p:sp>
      <p:sp>
        <p:nvSpPr>
          <p:cNvPr id="24" name="Frame 2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0"/>
          </p:nvPr>
        </p:nvSpPr>
        <p:spPr>
          <a:xfrm>
            <a:off x="175183" y="4284663"/>
            <a:ext cx="5073651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9" name="Picture Placeholder 21"/>
          <p:cNvSpPr>
            <a:spLocks noGrp="1"/>
          </p:cNvSpPr>
          <p:nvPr>
            <p:ph type="pic" sz="quarter" idx="12"/>
          </p:nvPr>
        </p:nvSpPr>
        <p:spPr>
          <a:xfrm>
            <a:off x="5429250" y="4284663"/>
            <a:ext cx="5077275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52285"/>
      </p:ext>
    </p:extLst>
  </p:cSld>
  <p:clrMapOvr>
    <a:masterClrMapping/>
  </p:clrMapOvr>
  <p:transition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_Report - Statement with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>
            <a:off x="0" y="4105276"/>
            <a:ext cx="10512425" cy="3275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666702" y="1908423"/>
            <a:ext cx="9360000" cy="903700"/>
          </a:xfrm>
          <a:noFill/>
        </p:spPr>
        <p:txBody>
          <a:bodyPr wrap="square" anchor="ctr"/>
          <a:lstStyle>
            <a:lvl1pPr>
              <a:defRPr sz="5400"/>
            </a:lvl1pPr>
          </a:lstStyle>
          <a:p>
            <a:r>
              <a:rPr lang="en-US" dirty="0"/>
              <a:t>Click to add statement</a:t>
            </a:r>
            <a:endParaRPr lang="en-GB" dirty="0"/>
          </a:p>
        </p:txBody>
      </p:sp>
      <p:sp>
        <p:nvSpPr>
          <p:cNvPr id="24" name="Frame 2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0"/>
          </p:nvPr>
        </p:nvSpPr>
        <p:spPr>
          <a:xfrm>
            <a:off x="180976" y="4284663"/>
            <a:ext cx="10331450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99612"/>
      </p:ext>
    </p:extLst>
  </p:cSld>
  <p:clrMapOvr>
    <a:masterClrMapping/>
  </p:clrMapOvr>
  <p:transition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- Statement with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180975" y="173831"/>
            <a:ext cx="10331450" cy="7204111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GB" dirty="0"/>
              <a:t>Insert image by clicking the picture icon and selecting file.  Image may then be cropped as desired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955190" y="3780632"/>
            <a:ext cx="8427420" cy="1637234"/>
          </a:xfrm>
          <a:noFill/>
        </p:spPr>
        <p:txBody>
          <a:bodyPr wrap="square" anchor="t"/>
          <a:lstStyle>
            <a:lvl1pPr algn="ctr">
              <a:lnSpc>
                <a:spcPts val="6100"/>
              </a:lnSpc>
              <a:defRPr sz="6200"/>
            </a:lvl1pPr>
          </a:lstStyle>
          <a:p>
            <a:r>
              <a:rPr lang="en-US" dirty="0"/>
              <a:t>Statement or with quote with image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768930"/>
      </p:ext>
    </p:extLst>
  </p:cSld>
  <p:clrMapOvr>
    <a:masterClrMapping/>
  </p:clrMapOvr>
  <p:transition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- 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42913" y="3996655"/>
            <a:ext cx="4725987" cy="1634669"/>
          </a:xfrm>
        </p:spPr>
        <p:txBody>
          <a:bodyPr wrap="square" lIns="72000" tIns="36000" rIns="72000" bIns="36000">
            <a:spAutoFit/>
          </a:bodyPr>
          <a:lstStyle>
            <a:lvl1pPr marL="0" indent="0">
              <a:spcBef>
                <a:spcPts val="0"/>
              </a:spcBef>
              <a:buNone/>
              <a:tabLst>
                <a:tab pos="273050" algn="l"/>
              </a:tabLst>
              <a:defRPr sz="14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  <a:p>
            <a:pPr lvl="0"/>
            <a:r>
              <a:rPr lang="en-US" dirty="0"/>
              <a:t>	020 #### ####</a:t>
            </a:r>
            <a:br>
              <a:rPr lang="en-US" dirty="0"/>
            </a:br>
            <a:r>
              <a:rPr lang="en-US" dirty="0"/>
              <a:t>	##### ######</a:t>
            </a:r>
          </a:p>
          <a:p>
            <a:pPr lvl="0"/>
            <a:r>
              <a:rPr lang="en-US" dirty="0"/>
              <a:t>	firstname.lastname@ipsos.com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43026" y="3428598"/>
            <a:ext cx="2492011" cy="353486"/>
          </a:xfrm>
          <a:prstGeom prst="rect">
            <a:avLst/>
          </a:prstGeom>
          <a:solidFill>
            <a:schemeClr val="accent3"/>
          </a:solidFill>
        </p:spPr>
        <p:txBody>
          <a:bodyPr wrap="none" lIns="72000" tIns="36000" rIns="72000" bIns="36000" rtlCol="0">
            <a:spAutoFit/>
          </a:bodyPr>
          <a:lstStyle/>
          <a:p>
            <a:pPr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8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For more information</a:t>
            </a:r>
          </a:p>
        </p:txBody>
      </p:sp>
      <p:sp>
        <p:nvSpPr>
          <p:cNvPr id="159" name="Freeform 7"/>
          <p:cNvSpPr>
            <a:spLocks noChangeAspect="1" noEditPoints="1"/>
          </p:cNvSpPr>
          <p:nvPr userDrawn="1"/>
        </p:nvSpPr>
        <p:spPr bwMode="auto">
          <a:xfrm>
            <a:off x="514016" y="5184666"/>
            <a:ext cx="181483" cy="180000"/>
          </a:xfrm>
          <a:custGeom>
            <a:avLst/>
            <a:gdLst/>
            <a:ahLst/>
            <a:cxnLst>
              <a:cxn ang="0">
                <a:pos x="0" y="169"/>
              </a:cxn>
              <a:cxn ang="0">
                <a:pos x="0" y="76"/>
              </a:cxn>
              <a:cxn ang="0">
                <a:pos x="65" y="125"/>
              </a:cxn>
              <a:cxn ang="0">
                <a:pos x="0" y="169"/>
              </a:cxn>
              <a:cxn ang="0">
                <a:pos x="182" y="179"/>
              </a:cxn>
              <a:cxn ang="0">
                <a:pos x="176" y="182"/>
              </a:cxn>
              <a:cxn ang="0">
                <a:pos x="7" y="182"/>
              </a:cxn>
              <a:cxn ang="0">
                <a:pos x="2" y="179"/>
              </a:cxn>
              <a:cxn ang="0">
                <a:pos x="73" y="131"/>
              </a:cxn>
              <a:cxn ang="0">
                <a:pos x="110" y="131"/>
              </a:cxn>
              <a:cxn ang="0">
                <a:pos x="182" y="179"/>
              </a:cxn>
              <a:cxn ang="0">
                <a:pos x="183" y="76"/>
              </a:cxn>
              <a:cxn ang="0">
                <a:pos x="183" y="169"/>
              </a:cxn>
              <a:cxn ang="0">
                <a:pos x="118" y="125"/>
              </a:cxn>
              <a:cxn ang="0">
                <a:pos x="183" y="76"/>
              </a:cxn>
              <a:cxn ang="0">
                <a:pos x="48" y="65"/>
              </a:cxn>
              <a:cxn ang="0">
                <a:pos x="135" y="65"/>
              </a:cxn>
              <a:cxn ang="0">
                <a:pos x="135" y="72"/>
              </a:cxn>
              <a:cxn ang="0">
                <a:pos x="48" y="72"/>
              </a:cxn>
              <a:cxn ang="0">
                <a:pos x="48" y="65"/>
              </a:cxn>
              <a:cxn ang="0">
                <a:pos x="48" y="78"/>
              </a:cxn>
              <a:cxn ang="0">
                <a:pos x="135" y="78"/>
              </a:cxn>
              <a:cxn ang="0">
                <a:pos x="135" y="85"/>
              </a:cxn>
              <a:cxn ang="0">
                <a:pos x="48" y="85"/>
              </a:cxn>
              <a:cxn ang="0">
                <a:pos x="48" y="78"/>
              </a:cxn>
              <a:cxn ang="0">
                <a:pos x="48" y="91"/>
              </a:cxn>
              <a:cxn ang="0">
                <a:pos x="92" y="91"/>
              </a:cxn>
              <a:cxn ang="0">
                <a:pos x="92" y="98"/>
              </a:cxn>
              <a:cxn ang="0">
                <a:pos x="48" y="98"/>
              </a:cxn>
              <a:cxn ang="0">
                <a:pos x="48" y="91"/>
              </a:cxn>
              <a:cxn ang="0">
                <a:pos x="182" y="65"/>
              </a:cxn>
              <a:cxn ang="0">
                <a:pos x="182" y="65"/>
              </a:cxn>
              <a:cxn ang="0">
                <a:pos x="148" y="91"/>
              </a:cxn>
              <a:cxn ang="0">
                <a:pos x="148" y="54"/>
              </a:cxn>
              <a:cxn ang="0">
                <a:pos x="35" y="54"/>
              </a:cxn>
              <a:cxn ang="0">
                <a:pos x="35" y="91"/>
              </a:cxn>
              <a:cxn ang="0">
                <a:pos x="1" y="65"/>
              </a:cxn>
              <a:cxn ang="0">
                <a:pos x="1" y="65"/>
              </a:cxn>
              <a:cxn ang="0">
                <a:pos x="78" y="8"/>
              </a:cxn>
              <a:cxn ang="0">
                <a:pos x="105" y="8"/>
              </a:cxn>
              <a:cxn ang="0">
                <a:pos x="182" y="65"/>
              </a:cxn>
            </a:cxnLst>
            <a:rect l="0" t="0" r="r" b="b"/>
            <a:pathLst>
              <a:path w="183" h="182">
                <a:moveTo>
                  <a:pt x="0" y="169"/>
                </a:moveTo>
                <a:cubicBezTo>
                  <a:pt x="0" y="76"/>
                  <a:pt x="0" y="76"/>
                  <a:pt x="0" y="76"/>
                </a:cubicBezTo>
                <a:cubicBezTo>
                  <a:pt x="65" y="125"/>
                  <a:pt x="65" y="125"/>
                  <a:pt x="65" y="125"/>
                </a:cubicBezTo>
                <a:cubicBezTo>
                  <a:pt x="0" y="169"/>
                  <a:pt x="0" y="169"/>
                  <a:pt x="0" y="169"/>
                </a:cubicBezTo>
                <a:close/>
                <a:moveTo>
                  <a:pt x="182" y="179"/>
                </a:moveTo>
                <a:cubicBezTo>
                  <a:pt x="180" y="181"/>
                  <a:pt x="178" y="182"/>
                  <a:pt x="176" y="182"/>
                </a:cubicBezTo>
                <a:cubicBezTo>
                  <a:pt x="7" y="182"/>
                  <a:pt x="7" y="182"/>
                  <a:pt x="7" y="182"/>
                </a:cubicBezTo>
                <a:cubicBezTo>
                  <a:pt x="5" y="182"/>
                  <a:pt x="3" y="181"/>
                  <a:pt x="2" y="179"/>
                </a:cubicBezTo>
                <a:cubicBezTo>
                  <a:pt x="73" y="131"/>
                  <a:pt x="73" y="131"/>
                  <a:pt x="73" y="131"/>
                </a:cubicBezTo>
                <a:cubicBezTo>
                  <a:pt x="110" y="131"/>
                  <a:pt x="110" y="131"/>
                  <a:pt x="110" y="131"/>
                </a:cubicBezTo>
                <a:cubicBezTo>
                  <a:pt x="182" y="179"/>
                  <a:pt x="182" y="179"/>
                  <a:pt x="182" y="179"/>
                </a:cubicBezTo>
                <a:close/>
                <a:moveTo>
                  <a:pt x="183" y="76"/>
                </a:moveTo>
                <a:cubicBezTo>
                  <a:pt x="183" y="169"/>
                  <a:pt x="183" y="169"/>
                  <a:pt x="183" y="169"/>
                </a:cubicBezTo>
                <a:cubicBezTo>
                  <a:pt x="118" y="125"/>
                  <a:pt x="118" y="125"/>
                  <a:pt x="118" y="125"/>
                </a:cubicBezTo>
                <a:cubicBezTo>
                  <a:pt x="183" y="76"/>
                  <a:pt x="183" y="76"/>
                  <a:pt x="183" y="76"/>
                </a:cubicBezTo>
                <a:close/>
                <a:moveTo>
                  <a:pt x="48" y="65"/>
                </a:moveTo>
                <a:cubicBezTo>
                  <a:pt x="135" y="65"/>
                  <a:pt x="135" y="65"/>
                  <a:pt x="135" y="65"/>
                </a:cubicBezTo>
                <a:cubicBezTo>
                  <a:pt x="135" y="72"/>
                  <a:pt x="135" y="72"/>
                  <a:pt x="135" y="72"/>
                </a:cubicBezTo>
                <a:cubicBezTo>
                  <a:pt x="48" y="72"/>
                  <a:pt x="48" y="72"/>
                  <a:pt x="48" y="72"/>
                </a:cubicBezTo>
                <a:cubicBezTo>
                  <a:pt x="48" y="65"/>
                  <a:pt x="48" y="65"/>
                  <a:pt x="48" y="65"/>
                </a:cubicBezTo>
                <a:close/>
                <a:moveTo>
                  <a:pt x="48" y="78"/>
                </a:moveTo>
                <a:cubicBezTo>
                  <a:pt x="135" y="78"/>
                  <a:pt x="135" y="78"/>
                  <a:pt x="135" y="78"/>
                </a:cubicBezTo>
                <a:cubicBezTo>
                  <a:pt x="135" y="85"/>
                  <a:pt x="135" y="85"/>
                  <a:pt x="135" y="85"/>
                </a:cubicBezTo>
                <a:cubicBezTo>
                  <a:pt x="48" y="85"/>
                  <a:pt x="48" y="85"/>
                  <a:pt x="48" y="85"/>
                </a:cubicBezTo>
                <a:cubicBezTo>
                  <a:pt x="48" y="78"/>
                  <a:pt x="48" y="78"/>
                  <a:pt x="48" y="78"/>
                </a:cubicBezTo>
                <a:close/>
                <a:moveTo>
                  <a:pt x="48" y="91"/>
                </a:moveTo>
                <a:cubicBezTo>
                  <a:pt x="92" y="91"/>
                  <a:pt x="92" y="91"/>
                  <a:pt x="92" y="91"/>
                </a:cubicBezTo>
                <a:cubicBezTo>
                  <a:pt x="92" y="98"/>
                  <a:pt x="92" y="98"/>
                  <a:pt x="92" y="98"/>
                </a:cubicBezTo>
                <a:cubicBezTo>
                  <a:pt x="48" y="98"/>
                  <a:pt x="48" y="98"/>
                  <a:pt x="48" y="98"/>
                </a:cubicBezTo>
                <a:cubicBezTo>
                  <a:pt x="48" y="91"/>
                  <a:pt x="48" y="91"/>
                  <a:pt x="48" y="91"/>
                </a:cubicBezTo>
                <a:close/>
                <a:moveTo>
                  <a:pt x="182" y="65"/>
                </a:moveTo>
                <a:cubicBezTo>
                  <a:pt x="182" y="65"/>
                  <a:pt x="182" y="65"/>
                  <a:pt x="182" y="65"/>
                </a:cubicBezTo>
                <a:cubicBezTo>
                  <a:pt x="148" y="91"/>
                  <a:pt x="148" y="91"/>
                  <a:pt x="148" y="91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35" y="54"/>
                  <a:pt x="35" y="54"/>
                  <a:pt x="35" y="54"/>
                </a:cubicBezTo>
                <a:cubicBezTo>
                  <a:pt x="35" y="91"/>
                  <a:pt x="35" y="91"/>
                  <a:pt x="35" y="91"/>
                </a:cubicBezTo>
                <a:cubicBezTo>
                  <a:pt x="1" y="65"/>
                  <a:pt x="1" y="65"/>
                  <a:pt x="1" y="65"/>
                </a:cubicBezTo>
                <a:cubicBezTo>
                  <a:pt x="1" y="65"/>
                  <a:pt x="1" y="65"/>
                  <a:pt x="1" y="65"/>
                </a:cubicBezTo>
                <a:cubicBezTo>
                  <a:pt x="27" y="46"/>
                  <a:pt x="52" y="27"/>
                  <a:pt x="78" y="8"/>
                </a:cubicBezTo>
                <a:cubicBezTo>
                  <a:pt x="89" y="0"/>
                  <a:pt x="95" y="0"/>
                  <a:pt x="105" y="8"/>
                </a:cubicBezTo>
                <a:cubicBezTo>
                  <a:pt x="131" y="27"/>
                  <a:pt x="157" y="46"/>
                  <a:pt x="182" y="6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latin typeface="+mn-lt"/>
            </a:endParaRPr>
          </a:p>
        </p:txBody>
      </p:sp>
      <p:sp>
        <p:nvSpPr>
          <p:cNvPr id="160" name="Freeform 11"/>
          <p:cNvSpPr>
            <a:spLocks noChangeAspect="1" noEditPoints="1"/>
          </p:cNvSpPr>
          <p:nvPr userDrawn="1"/>
        </p:nvSpPr>
        <p:spPr bwMode="auto">
          <a:xfrm>
            <a:off x="558986" y="4862122"/>
            <a:ext cx="91543" cy="180000"/>
          </a:xfrm>
          <a:custGeom>
            <a:avLst/>
            <a:gdLst/>
            <a:ahLst/>
            <a:cxnLst>
              <a:cxn ang="0">
                <a:pos x="0" y="235"/>
              </a:cxn>
              <a:cxn ang="0">
                <a:pos x="10" y="233"/>
              </a:cxn>
              <a:cxn ang="0">
                <a:pos x="7" y="166"/>
              </a:cxn>
              <a:cxn ang="0">
                <a:pos x="0" y="112"/>
              </a:cxn>
              <a:cxn ang="0">
                <a:pos x="10" y="110"/>
              </a:cxn>
              <a:cxn ang="0">
                <a:pos x="96" y="7"/>
              </a:cxn>
              <a:cxn ang="0">
                <a:pos x="396" y="7"/>
              </a:cxn>
              <a:cxn ang="0">
                <a:pos x="488" y="0"/>
              </a:cxn>
              <a:cxn ang="0">
                <a:pos x="493" y="7"/>
              </a:cxn>
              <a:cxn ang="0">
                <a:pos x="591" y="95"/>
              </a:cxn>
              <a:cxn ang="0">
                <a:pos x="506" y="1162"/>
              </a:cxn>
              <a:cxn ang="0">
                <a:pos x="10" y="1075"/>
              </a:cxn>
              <a:cxn ang="0">
                <a:pos x="7" y="378"/>
              </a:cxn>
              <a:cxn ang="0">
                <a:pos x="0" y="339"/>
              </a:cxn>
              <a:cxn ang="0">
                <a:pos x="10" y="336"/>
              </a:cxn>
              <a:cxn ang="0">
                <a:pos x="7" y="276"/>
              </a:cxn>
              <a:cxn ang="0">
                <a:pos x="249" y="1061"/>
              </a:cxn>
              <a:cxn ang="0">
                <a:pos x="303" y="1115"/>
              </a:cxn>
              <a:cxn ang="0">
                <a:pos x="303" y="1115"/>
              </a:cxn>
              <a:cxn ang="0">
                <a:pos x="358" y="1061"/>
              </a:cxn>
              <a:cxn ang="0">
                <a:pos x="303" y="1007"/>
              </a:cxn>
              <a:cxn ang="0">
                <a:pos x="303" y="1007"/>
              </a:cxn>
              <a:cxn ang="0">
                <a:pos x="187" y="108"/>
              </a:cxn>
              <a:cxn ang="0">
                <a:pos x="202" y="124"/>
              </a:cxn>
              <a:cxn ang="0">
                <a:pos x="202" y="124"/>
              </a:cxn>
              <a:cxn ang="0">
                <a:pos x="218" y="108"/>
              </a:cxn>
              <a:cxn ang="0">
                <a:pos x="202" y="93"/>
              </a:cxn>
              <a:cxn ang="0">
                <a:pos x="202" y="93"/>
              </a:cxn>
              <a:cxn ang="0">
                <a:pos x="261" y="93"/>
              </a:cxn>
              <a:cxn ang="0">
                <a:pos x="249" y="109"/>
              </a:cxn>
              <a:cxn ang="0">
                <a:pos x="346" y="124"/>
              </a:cxn>
              <a:cxn ang="0">
                <a:pos x="358" y="109"/>
              </a:cxn>
              <a:cxn ang="0">
                <a:pos x="261" y="93"/>
              </a:cxn>
              <a:cxn ang="0">
                <a:pos x="46" y="960"/>
              </a:cxn>
              <a:cxn ang="0">
                <a:pos x="560" y="201"/>
              </a:cxn>
            </a:cxnLst>
            <a:rect l="0" t="0" r="r" b="b"/>
            <a:pathLst>
              <a:path w="591" h="1162">
                <a:moveTo>
                  <a:pt x="0" y="274"/>
                </a:moveTo>
                <a:cubicBezTo>
                  <a:pt x="0" y="235"/>
                  <a:pt x="0" y="235"/>
                  <a:pt x="0" y="235"/>
                </a:cubicBezTo>
                <a:cubicBezTo>
                  <a:pt x="0" y="234"/>
                  <a:pt x="3" y="233"/>
                  <a:pt x="7" y="233"/>
                </a:cubicBezTo>
                <a:cubicBezTo>
                  <a:pt x="10" y="233"/>
                  <a:pt x="10" y="233"/>
                  <a:pt x="10" y="233"/>
                </a:cubicBezTo>
                <a:cubicBezTo>
                  <a:pt x="10" y="166"/>
                  <a:pt x="10" y="166"/>
                  <a:pt x="10" y="166"/>
                </a:cubicBezTo>
                <a:cubicBezTo>
                  <a:pt x="7" y="166"/>
                  <a:pt x="7" y="166"/>
                  <a:pt x="7" y="166"/>
                </a:cubicBezTo>
                <a:cubicBezTo>
                  <a:pt x="3" y="166"/>
                  <a:pt x="0" y="164"/>
                  <a:pt x="0" y="163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111"/>
                  <a:pt x="3" y="110"/>
                  <a:pt x="7" y="110"/>
                </a:cubicBezTo>
                <a:cubicBezTo>
                  <a:pt x="10" y="110"/>
                  <a:pt x="10" y="110"/>
                  <a:pt x="10" y="110"/>
                </a:cubicBezTo>
                <a:cubicBezTo>
                  <a:pt x="10" y="95"/>
                  <a:pt x="10" y="95"/>
                  <a:pt x="10" y="95"/>
                </a:cubicBezTo>
                <a:cubicBezTo>
                  <a:pt x="10" y="46"/>
                  <a:pt x="49" y="7"/>
                  <a:pt x="96" y="7"/>
                </a:cubicBezTo>
                <a:cubicBezTo>
                  <a:pt x="396" y="7"/>
                  <a:pt x="396" y="7"/>
                  <a:pt x="396" y="7"/>
                </a:cubicBezTo>
                <a:cubicBezTo>
                  <a:pt x="396" y="7"/>
                  <a:pt x="396" y="7"/>
                  <a:pt x="396" y="7"/>
                </a:cubicBezTo>
                <a:cubicBezTo>
                  <a:pt x="396" y="3"/>
                  <a:pt x="399" y="0"/>
                  <a:pt x="401" y="0"/>
                </a:cubicBezTo>
                <a:cubicBezTo>
                  <a:pt x="488" y="0"/>
                  <a:pt x="488" y="0"/>
                  <a:pt x="488" y="0"/>
                </a:cubicBezTo>
                <a:cubicBezTo>
                  <a:pt x="491" y="0"/>
                  <a:pt x="493" y="3"/>
                  <a:pt x="493" y="7"/>
                </a:cubicBezTo>
                <a:cubicBezTo>
                  <a:pt x="493" y="7"/>
                  <a:pt x="493" y="7"/>
                  <a:pt x="493" y="7"/>
                </a:cubicBezTo>
                <a:cubicBezTo>
                  <a:pt x="506" y="7"/>
                  <a:pt x="506" y="7"/>
                  <a:pt x="506" y="7"/>
                </a:cubicBezTo>
                <a:cubicBezTo>
                  <a:pt x="553" y="7"/>
                  <a:pt x="591" y="46"/>
                  <a:pt x="591" y="95"/>
                </a:cubicBezTo>
                <a:cubicBezTo>
                  <a:pt x="591" y="1075"/>
                  <a:pt x="591" y="1075"/>
                  <a:pt x="591" y="1075"/>
                </a:cubicBezTo>
                <a:cubicBezTo>
                  <a:pt x="591" y="1123"/>
                  <a:pt x="553" y="1162"/>
                  <a:pt x="506" y="1162"/>
                </a:cubicBezTo>
                <a:cubicBezTo>
                  <a:pt x="96" y="1162"/>
                  <a:pt x="96" y="1162"/>
                  <a:pt x="96" y="1162"/>
                </a:cubicBezTo>
                <a:cubicBezTo>
                  <a:pt x="49" y="1162"/>
                  <a:pt x="10" y="1123"/>
                  <a:pt x="10" y="1075"/>
                </a:cubicBezTo>
                <a:cubicBezTo>
                  <a:pt x="10" y="378"/>
                  <a:pt x="10" y="378"/>
                  <a:pt x="10" y="378"/>
                </a:cubicBezTo>
                <a:cubicBezTo>
                  <a:pt x="7" y="378"/>
                  <a:pt x="7" y="378"/>
                  <a:pt x="7" y="378"/>
                </a:cubicBezTo>
                <a:cubicBezTo>
                  <a:pt x="3" y="378"/>
                  <a:pt x="0" y="377"/>
                  <a:pt x="0" y="376"/>
                </a:cubicBezTo>
                <a:cubicBezTo>
                  <a:pt x="0" y="339"/>
                  <a:pt x="0" y="339"/>
                  <a:pt x="0" y="339"/>
                </a:cubicBezTo>
                <a:cubicBezTo>
                  <a:pt x="0" y="337"/>
                  <a:pt x="3" y="336"/>
                  <a:pt x="7" y="336"/>
                </a:cubicBezTo>
                <a:cubicBezTo>
                  <a:pt x="10" y="336"/>
                  <a:pt x="10" y="336"/>
                  <a:pt x="10" y="336"/>
                </a:cubicBezTo>
                <a:cubicBezTo>
                  <a:pt x="10" y="276"/>
                  <a:pt x="10" y="276"/>
                  <a:pt x="10" y="276"/>
                </a:cubicBezTo>
                <a:cubicBezTo>
                  <a:pt x="7" y="276"/>
                  <a:pt x="7" y="276"/>
                  <a:pt x="7" y="276"/>
                </a:cubicBezTo>
                <a:cubicBezTo>
                  <a:pt x="3" y="276"/>
                  <a:pt x="0" y="275"/>
                  <a:pt x="0" y="274"/>
                </a:cubicBezTo>
                <a:close/>
                <a:moveTo>
                  <a:pt x="249" y="1061"/>
                </a:moveTo>
                <a:cubicBezTo>
                  <a:pt x="249" y="1061"/>
                  <a:pt x="249" y="1061"/>
                  <a:pt x="249" y="1061"/>
                </a:cubicBezTo>
                <a:cubicBezTo>
                  <a:pt x="249" y="1091"/>
                  <a:pt x="274" y="1115"/>
                  <a:pt x="303" y="1115"/>
                </a:cubicBezTo>
                <a:cubicBezTo>
                  <a:pt x="303" y="1115"/>
                  <a:pt x="303" y="1115"/>
                  <a:pt x="303" y="1115"/>
                </a:cubicBezTo>
                <a:cubicBezTo>
                  <a:pt x="303" y="1115"/>
                  <a:pt x="303" y="1115"/>
                  <a:pt x="303" y="1115"/>
                </a:cubicBezTo>
                <a:cubicBezTo>
                  <a:pt x="333" y="1115"/>
                  <a:pt x="358" y="1091"/>
                  <a:pt x="358" y="1061"/>
                </a:cubicBezTo>
                <a:cubicBezTo>
                  <a:pt x="358" y="1061"/>
                  <a:pt x="358" y="1061"/>
                  <a:pt x="358" y="1061"/>
                </a:cubicBezTo>
                <a:cubicBezTo>
                  <a:pt x="358" y="1061"/>
                  <a:pt x="358" y="1061"/>
                  <a:pt x="358" y="1061"/>
                </a:cubicBezTo>
                <a:cubicBezTo>
                  <a:pt x="358" y="1032"/>
                  <a:pt x="333" y="1007"/>
                  <a:pt x="303" y="1007"/>
                </a:cubicBezTo>
                <a:cubicBezTo>
                  <a:pt x="303" y="1007"/>
                  <a:pt x="303" y="1007"/>
                  <a:pt x="303" y="1007"/>
                </a:cubicBezTo>
                <a:cubicBezTo>
                  <a:pt x="303" y="1007"/>
                  <a:pt x="303" y="1007"/>
                  <a:pt x="303" y="1007"/>
                </a:cubicBezTo>
                <a:cubicBezTo>
                  <a:pt x="274" y="1007"/>
                  <a:pt x="249" y="1032"/>
                  <a:pt x="249" y="1061"/>
                </a:cubicBezTo>
                <a:close/>
                <a:moveTo>
                  <a:pt x="187" y="108"/>
                </a:moveTo>
                <a:cubicBezTo>
                  <a:pt x="187" y="108"/>
                  <a:pt x="187" y="108"/>
                  <a:pt x="187" y="108"/>
                </a:cubicBezTo>
                <a:cubicBezTo>
                  <a:pt x="187" y="117"/>
                  <a:pt x="194" y="124"/>
                  <a:pt x="202" y="124"/>
                </a:cubicBezTo>
                <a:cubicBezTo>
                  <a:pt x="202" y="124"/>
                  <a:pt x="202" y="124"/>
                  <a:pt x="202" y="124"/>
                </a:cubicBezTo>
                <a:cubicBezTo>
                  <a:pt x="202" y="124"/>
                  <a:pt x="202" y="124"/>
                  <a:pt x="202" y="124"/>
                </a:cubicBezTo>
                <a:cubicBezTo>
                  <a:pt x="211" y="124"/>
                  <a:pt x="218" y="117"/>
                  <a:pt x="218" y="108"/>
                </a:cubicBezTo>
                <a:cubicBezTo>
                  <a:pt x="218" y="108"/>
                  <a:pt x="218" y="108"/>
                  <a:pt x="218" y="108"/>
                </a:cubicBezTo>
                <a:cubicBezTo>
                  <a:pt x="218" y="108"/>
                  <a:pt x="218" y="108"/>
                  <a:pt x="218" y="108"/>
                </a:cubicBezTo>
                <a:cubicBezTo>
                  <a:pt x="218" y="101"/>
                  <a:pt x="211" y="93"/>
                  <a:pt x="202" y="93"/>
                </a:cubicBezTo>
                <a:cubicBezTo>
                  <a:pt x="202" y="93"/>
                  <a:pt x="202" y="93"/>
                  <a:pt x="202" y="93"/>
                </a:cubicBezTo>
                <a:cubicBezTo>
                  <a:pt x="202" y="93"/>
                  <a:pt x="202" y="93"/>
                  <a:pt x="202" y="93"/>
                </a:cubicBezTo>
                <a:cubicBezTo>
                  <a:pt x="194" y="93"/>
                  <a:pt x="187" y="101"/>
                  <a:pt x="187" y="108"/>
                </a:cubicBezTo>
                <a:close/>
                <a:moveTo>
                  <a:pt x="261" y="93"/>
                </a:moveTo>
                <a:cubicBezTo>
                  <a:pt x="254" y="93"/>
                  <a:pt x="249" y="100"/>
                  <a:pt x="249" y="109"/>
                </a:cubicBezTo>
                <a:cubicBezTo>
                  <a:pt x="249" y="109"/>
                  <a:pt x="249" y="109"/>
                  <a:pt x="249" y="109"/>
                </a:cubicBezTo>
                <a:cubicBezTo>
                  <a:pt x="249" y="118"/>
                  <a:pt x="254" y="124"/>
                  <a:pt x="261" y="124"/>
                </a:cubicBezTo>
                <a:cubicBezTo>
                  <a:pt x="346" y="124"/>
                  <a:pt x="346" y="124"/>
                  <a:pt x="346" y="124"/>
                </a:cubicBezTo>
                <a:cubicBezTo>
                  <a:pt x="352" y="124"/>
                  <a:pt x="358" y="118"/>
                  <a:pt x="358" y="109"/>
                </a:cubicBezTo>
                <a:cubicBezTo>
                  <a:pt x="358" y="109"/>
                  <a:pt x="358" y="109"/>
                  <a:pt x="358" y="109"/>
                </a:cubicBezTo>
                <a:cubicBezTo>
                  <a:pt x="358" y="100"/>
                  <a:pt x="352" y="93"/>
                  <a:pt x="346" y="93"/>
                </a:cubicBezTo>
                <a:cubicBezTo>
                  <a:pt x="261" y="93"/>
                  <a:pt x="261" y="93"/>
                  <a:pt x="261" y="93"/>
                </a:cubicBezTo>
                <a:close/>
                <a:moveTo>
                  <a:pt x="46" y="201"/>
                </a:moveTo>
                <a:cubicBezTo>
                  <a:pt x="46" y="960"/>
                  <a:pt x="46" y="960"/>
                  <a:pt x="46" y="960"/>
                </a:cubicBezTo>
                <a:cubicBezTo>
                  <a:pt x="560" y="960"/>
                  <a:pt x="560" y="960"/>
                  <a:pt x="560" y="960"/>
                </a:cubicBezTo>
                <a:cubicBezTo>
                  <a:pt x="560" y="201"/>
                  <a:pt x="560" y="201"/>
                  <a:pt x="560" y="201"/>
                </a:cubicBezTo>
                <a:cubicBezTo>
                  <a:pt x="46" y="201"/>
                  <a:pt x="46" y="201"/>
                  <a:pt x="46" y="201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latin typeface="+mn-lt"/>
            </a:endParaRPr>
          </a:p>
        </p:txBody>
      </p:sp>
      <p:grpSp>
        <p:nvGrpSpPr>
          <p:cNvPr id="28" name="Group 27"/>
          <p:cNvGrpSpPr>
            <a:grpSpLocks noChangeAspect="1"/>
          </p:cNvGrpSpPr>
          <p:nvPr userDrawn="1"/>
        </p:nvGrpSpPr>
        <p:grpSpPr>
          <a:xfrm>
            <a:off x="514757" y="4594381"/>
            <a:ext cx="180000" cy="135137"/>
            <a:chOff x="5081588" y="3579813"/>
            <a:chExt cx="528637" cy="396876"/>
          </a:xfrm>
          <a:solidFill>
            <a:schemeClr val="bg1"/>
          </a:solidFill>
        </p:grpSpPr>
        <p:sp>
          <p:nvSpPr>
            <p:cNvPr id="25" name="Freeform 6"/>
            <p:cNvSpPr>
              <a:spLocks/>
            </p:cNvSpPr>
            <p:nvPr userDrawn="1"/>
          </p:nvSpPr>
          <p:spPr bwMode="auto">
            <a:xfrm>
              <a:off x="5081588" y="3579813"/>
              <a:ext cx="528637" cy="179388"/>
            </a:xfrm>
            <a:custGeom>
              <a:avLst/>
              <a:gdLst>
                <a:gd name="T0" fmla="*/ 70 w 141"/>
                <a:gd name="T1" fmla="*/ 0 h 48"/>
                <a:gd name="T2" fmla="*/ 0 w 141"/>
                <a:gd name="T3" fmla="*/ 23 h 48"/>
                <a:gd name="T4" fmla="*/ 8 w 141"/>
                <a:gd name="T5" fmla="*/ 47 h 48"/>
                <a:gd name="T6" fmla="*/ 42 w 141"/>
                <a:gd name="T7" fmla="*/ 38 h 48"/>
                <a:gd name="T8" fmla="*/ 43 w 141"/>
                <a:gd name="T9" fmla="*/ 23 h 48"/>
                <a:gd name="T10" fmla="*/ 70 w 141"/>
                <a:gd name="T11" fmla="*/ 19 h 48"/>
                <a:gd name="T12" fmla="*/ 98 w 141"/>
                <a:gd name="T13" fmla="*/ 23 h 48"/>
                <a:gd name="T14" fmla="*/ 98 w 141"/>
                <a:gd name="T15" fmla="*/ 38 h 48"/>
                <a:gd name="T16" fmla="*/ 132 w 141"/>
                <a:gd name="T17" fmla="*/ 47 h 48"/>
                <a:gd name="T18" fmla="*/ 141 w 141"/>
                <a:gd name="T19" fmla="*/ 23 h 48"/>
                <a:gd name="T20" fmla="*/ 70 w 141"/>
                <a:gd name="T21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1" h="48">
                  <a:moveTo>
                    <a:pt x="70" y="0"/>
                  </a:moveTo>
                  <a:cubicBezTo>
                    <a:pt x="29" y="1"/>
                    <a:pt x="9" y="13"/>
                    <a:pt x="0" y="23"/>
                  </a:cubicBezTo>
                  <a:cubicBezTo>
                    <a:pt x="2" y="34"/>
                    <a:pt x="5" y="42"/>
                    <a:pt x="8" y="47"/>
                  </a:cubicBezTo>
                  <a:cubicBezTo>
                    <a:pt x="19" y="48"/>
                    <a:pt x="33" y="44"/>
                    <a:pt x="42" y="38"/>
                  </a:cubicBezTo>
                  <a:cubicBezTo>
                    <a:pt x="43" y="35"/>
                    <a:pt x="43" y="26"/>
                    <a:pt x="43" y="23"/>
                  </a:cubicBezTo>
                  <a:cubicBezTo>
                    <a:pt x="49" y="20"/>
                    <a:pt x="61" y="19"/>
                    <a:pt x="70" y="19"/>
                  </a:cubicBezTo>
                  <a:cubicBezTo>
                    <a:pt x="80" y="19"/>
                    <a:pt x="92" y="20"/>
                    <a:pt x="98" y="23"/>
                  </a:cubicBezTo>
                  <a:cubicBezTo>
                    <a:pt x="97" y="26"/>
                    <a:pt x="97" y="35"/>
                    <a:pt x="98" y="38"/>
                  </a:cubicBezTo>
                  <a:cubicBezTo>
                    <a:pt x="107" y="44"/>
                    <a:pt x="121" y="48"/>
                    <a:pt x="132" y="47"/>
                  </a:cubicBezTo>
                  <a:cubicBezTo>
                    <a:pt x="136" y="42"/>
                    <a:pt x="138" y="34"/>
                    <a:pt x="141" y="23"/>
                  </a:cubicBezTo>
                  <a:cubicBezTo>
                    <a:pt x="132" y="13"/>
                    <a:pt x="112" y="1"/>
                    <a:pt x="7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+mn-lt"/>
              </a:endParaRPr>
            </a:p>
          </p:txBody>
        </p:sp>
        <p:sp>
          <p:nvSpPr>
            <p:cNvPr id="26" name="Freeform 7"/>
            <p:cNvSpPr>
              <a:spLocks noEditPoints="1"/>
            </p:cNvSpPr>
            <p:nvPr userDrawn="1"/>
          </p:nvSpPr>
          <p:spPr bwMode="auto">
            <a:xfrm>
              <a:off x="5149850" y="3676651"/>
              <a:ext cx="393700" cy="300038"/>
            </a:xfrm>
            <a:custGeom>
              <a:avLst/>
              <a:gdLst>
                <a:gd name="T0" fmla="*/ 75 w 105"/>
                <a:gd name="T1" fmla="*/ 10 h 80"/>
                <a:gd name="T2" fmla="*/ 75 w 105"/>
                <a:gd name="T3" fmla="*/ 0 h 80"/>
                <a:gd name="T4" fmla="*/ 62 w 105"/>
                <a:gd name="T5" fmla="*/ 0 h 80"/>
                <a:gd name="T6" fmla="*/ 62 w 105"/>
                <a:gd name="T7" fmla="*/ 9 h 80"/>
                <a:gd name="T8" fmla="*/ 42 w 105"/>
                <a:gd name="T9" fmla="*/ 9 h 80"/>
                <a:gd name="T10" fmla="*/ 42 w 105"/>
                <a:gd name="T11" fmla="*/ 0 h 80"/>
                <a:gd name="T12" fmla="*/ 30 w 105"/>
                <a:gd name="T13" fmla="*/ 0 h 80"/>
                <a:gd name="T14" fmla="*/ 30 w 105"/>
                <a:gd name="T15" fmla="*/ 10 h 80"/>
                <a:gd name="T16" fmla="*/ 0 w 105"/>
                <a:gd name="T17" fmla="*/ 45 h 80"/>
                <a:gd name="T18" fmla="*/ 0 w 105"/>
                <a:gd name="T19" fmla="*/ 68 h 80"/>
                <a:gd name="T20" fmla="*/ 52 w 105"/>
                <a:gd name="T21" fmla="*/ 80 h 80"/>
                <a:gd name="T22" fmla="*/ 52 w 105"/>
                <a:gd name="T23" fmla="*/ 80 h 80"/>
                <a:gd name="T24" fmla="*/ 52 w 105"/>
                <a:gd name="T25" fmla="*/ 80 h 80"/>
                <a:gd name="T26" fmla="*/ 52 w 105"/>
                <a:gd name="T27" fmla="*/ 80 h 80"/>
                <a:gd name="T28" fmla="*/ 53 w 105"/>
                <a:gd name="T29" fmla="*/ 80 h 80"/>
                <a:gd name="T30" fmla="*/ 104 w 105"/>
                <a:gd name="T31" fmla="*/ 68 h 80"/>
                <a:gd name="T32" fmla="*/ 105 w 105"/>
                <a:gd name="T33" fmla="*/ 45 h 80"/>
                <a:gd name="T34" fmla="*/ 75 w 105"/>
                <a:gd name="T35" fmla="*/ 10 h 80"/>
                <a:gd name="T36" fmla="*/ 52 w 105"/>
                <a:gd name="T37" fmla="*/ 63 h 80"/>
                <a:gd name="T38" fmla="*/ 32 w 105"/>
                <a:gd name="T39" fmla="*/ 43 h 80"/>
                <a:gd name="T40" fmla="*/ 52 w 105"/>
                <a:gd name="T41" fmla="*/ 23 h 80"/>
                <a:gd name="T42" fmla="*/ 72 w 105"/>
                <a:gd name="T43" fmla="*/ 43 h 80"/>
                <a:gd name="T44" fmla="*/ 52 w 105"/>
                <a:gd name="T45" fmla="*/ 6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5" h="80">
                  <a:moveTo>
                    <a:pt x="75" y="10"/>
                  </a:moveTo>
                  <a:cubicBezTo>
                    <a:pt x="75" y="0"/>
                    <a:pt x="75" y="0"/>
                    <a:pt x="75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2" y="9"/>
                    <a:pt x="62" y="9"/>
                    <a:pt x="62" y="9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20" y="80"/>
                    <a:pt x="52" y="80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52" y="80"/>
                    <a:pt x="52" y="80"/>
                    <a:pt x="53" y="80"/>
                  </a:cubicBezTo>
                  <a:cubicBezTo>
                    <a:pt x="84" y="80"/>
                    <a:pt x="104" y="68"/>
                    <a:pt x="104" y="68"/>
                  </a:cubicBezTo>
                  <a:cubicBezTo>
                    <a:pt x="105" y="45"/>
                    <a:pt x="105" y="45"/>
                    <a:pt x="105" y="45"/>
                  </a:cubicBezTo>
                  <a:lnTo>
                    <a:pt x="75" y="10"/>
                  </a:lnTo>
                  <a:close/>
                  <a:moveTo>
                    <a:pt x="52" y="63"/>
                  </a:moveTo>
                  <a:cubicBezTo>
                    <a:pt x="41" y="63"/>
                    <a:pt x="32" y="54"/>
                    <a:pt x="32" y="43"/>
                  </a:cubicBezTo>
                  <a:cubicBezTo>
                    <a:pt x="32" y="32"/>
                    <a:pt x="41" y="23"/>
                    <a:pt x="52" y="23"/>
                  </a:cubicBezTo>
                  <a:cubicBezTo>
                    <a:pt x="63" y="23"/>
                    <a:pt x="72" y="32"/>
                    <a:pt x="72" y="43"/>
                  </a:cubicBezTo>
                  <a:cubicBezTo>
                    <a:pt x="72" y="54"/>
                    <a:pt x="63" y="63"/>
                    <a:pt x="52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+mn-lt"/>
              </a:endParaRPr>
            </a:p>
          </p:txBody>
        </p:sp>
      </p:grpSp>
      <p:sp>
        <p:nvSpPr>
          <p:cNvPr id="161" name="Text Placeholder 68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516563" y="3996655"/>
            <a:ext cx="4725987" cy="1634669"/>
          </a:xfrm>
        </p:spPr>
        <p:txBody>
          <a:bodyPr wrap="square" lIns="72000" tIns="36000" rIns="72000" bIns="36000">
            <a:spAutoFit/>
          </a:bodyPr>
          <a:lstStyle>
            <a:lvl1pPr marL="0" indent="0">
              <a:spcBef>
                <a:spcPts val="0"/>
              </a:spcBef>
              <a:buNone/>
              <a:tabLst>
                <a:tab pos="273050" algn="l"/>
              </a:tabLst>
              <a:defRPr sz="14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  <a:p>
            <a:pPr lvl="0"/>
            <a:r>
              <a:rPr lang="en-US" dirty="0"/>
              <a:t>	020 #### ####</a:t>
            </a:r>
            <a:br>
              <a:rPr lang="en-US" dirty="0"/>
            </a:br>
            <a:r>
              <a:rPr lang="en-US" dirty="0"/>
              <a:t>	##### ######</a:t>
            </a:r>
          </a:p>
          <a:p>
            <a:pPr lvl="0"/>
            <a:r>
              <a:rPr lang="en-US" dirty="0"/>
              <a:t>	firstname.lastname@ipsos.com</a:t>
            </a:r>
            <a:endParaRPr lang="en-GB" dirty="0"/>
          </a:p>
        </p:txBody>
      </p:sp>
      <p:sp>
        <p:nvSpPr>
          <p:cNvPr id="162" name="Freeform 7"/>
          <p:cNvSpPr>
            <a:spLocks noChangeAspect="1" noEditPoints="1"/>
          </p:cNvSpPr>
          <p:nvPr userDrawn="1"/>
        </p:nvSpPr>
        <p:spPr bwMode="auto">
          <a:xfrm>
            <a:off x="5587666" y="5174727"/>
            <a:ext cx="181483" cy="180000"/>
          </a:xfrm>
          <a:custGeom>
            <a:avLst/>
            <a:gdLst/>
            <a:ahLst/>
            <a:cxnLst>
              <a:cxn ang="0">
                <a:pos x="0" y="169"/>
              </a:cxn>
              <a:cxn ang="0">
                <a:pos x="0" y="76"/>
              </a:cxn>
              <a:cxn ang="0">
                <a:pos x="65" y="125"/>
              </a:cxn>
              <a:cxn ang="0">
                <a:pos x="0" y="169"/>
              </a:cxn>
              <a:cxn ang="0">
                <a:pos x="182" y="179"/>
              </a:cxn>
              <a:cxn ang="0">
                <a:pos x="176" y="182"/>
              </a:cxn>
              <a:cxn ang="0">
                <a:pos x="7" y="182"/>
              </a:cxn>
              <a:cxn ang="0">
                <a:pos x="2" y="179"/>
              </a:cxn>
              <a:cxn ang="0">
                <a:pos x="73" y="131"/>
              </a:cxn>
              <a:cxn ang="0">
                <a:pos x="110" y="131"/>
              </a:cxn>
              <a:cxn ang="0">
                <a:pos x="182" y="179"/>
              </a:cxn>
              <a:cxn ang="0">
                <a:pos x="183" y="76"/>
              </a:cxn>
              <a:cxn ang="0">
                <a:pos x="183" y="169"/>
              </a:cxn>
              <a:cxn ang="0">
                <a:pos x="118" y="125"/>
              </a:cxn>
              <a:cxn ang="0">
                <a:pos x="183" y="76"/>
              </a:cxn>
              <a:cxn ang="0">
                <a:pos x="48" y="65"/>
              </a:cxn>
              <a:cxn ang="0">
                <a:pos x="135" y="65"/>
              </a:cxn>
              <a:cxn ang="0">
                <a:pos x="135" y="72"/>
              </a:cxn>
              <a:cxn ang="0">
                <a:pos x="48" y="72"/>
              </a:cxn>
              <a:cxn ang="0">
                <a:pos x="48" y="65"/>
              </a:cxn>
              <a:cxn ang="0">
                <a:pos x="48" y="78"/>
              </a:cxn>
              <a:cxn ang="0">
                <a:pos x="135" y="78"/>
              </a:cxn>
              <a:cxn ang="0">
                <a:pos x="135" y="85"/>
              </a:cxn>
              <a:cxn ang="0">
                <a:pos x="48" y="85"/>
              </a:cxn>
              <a:cxn ang="0">
                <a:pos x="48" y="78"/>
              </a:cxn>
              <a:cxn ang="0">
                <a:pos x="48" y="91"/>
              </a:cxn>
              <a:cxn ang="0">
                <a:pos x="92" y="91"/>
              </a:cxn>
              <a:cxn ang="0">
                <a:pos x="92" y="98"/>
              </a:cxn>
              <a:cxn ang="0">
                <a:pos x="48" y="98"/>
              </a:cxn>
              <a:cxn ang="0">
                <a:pos x="48" y="91"/>
              </a:cxn>
              <a:cxn ang="0">
                <a:pos x="182" y="65"/>
              </a:cxn>
              <a:cxn ang="0">
                <a:pos x="182" y="65"/>
              </a:cxn>
              <a:cxn ang="0">
                <a:pos x="148" y="91"/>
              </a:cxn>
              <a:cxn ang="0">
                <a:pos x="148" y="54"/>
              </a:cxn>
              <a:cxn ang="0">
                <a:pos x="35" y="54"/>
              </a:cxn>
              <a:cxn ang="0">
                <a:pos x="35" y="91"/>
              </a:cxn>
              <a:cxn ang="0">
                <a:pos x="1" y="65"/>
              </a:cxn>
              <a:cxn ang="0">
                <a:pos x="1" y="65"/>
              </a:cxn>
              <a:cxn ang="0">
                <a:pos x="78" y="8"/>
              </a:cxn>
              <a:cxn ang="0">
                <a:pos x="105" y="8"/>
              </a:cxn>
              <a:cxn ang="0">
                <a:pos x="182" y="65"/>
              </a:cxn>
            </a:cxnLst>
            <a:rect l="0" t="0" r="r" b="b"/>
            <a:pathLst>
              <a:path w="183" h="182">
                <a:moveTo>
                  <a:pt x="0" y="169"/>
                </a:moveTo>
                <a:cubicBezTo>
                  <a:pt x="0" y="76"/>
                  <a:pt x="0" y="76"/>
                  <a:pt x="0" y="76"/>
                </a:cubicBezTo>
                <a:cubicBezTo>
                  <a:pt x="65" y="125"/>
                  <a:pt x="65" y="125"/>
                  <a:pt x="65" y="125"/>
                </a:cubicBezTo>
                <a:cubicBezTo>
                  <a:pt x="0" y="169"/>
                  <a:pt x="0" y="169"/>
                  <a:pt x="0" y="169"/>
                </a:cubicBezTo>
                <a:close/>
                <a:moveTo>
                  <a:pt x="182" y="179"/>
                </a:moveTo>
                <a:cubicBezTo>
                  <a:pt x="180" y="181"/>
                  <a:pt x="178" y="182"/>
                  <a:pt x="176" y="182"/>
                </a:cubicBezTo>
                <a:cubicBezTo>
                  <a:pt x="7" y="182"/>
                  <a:pt x="7" y="182"/>
                  <a:pt x="7" y="182"/>
                </a:cubicBezTo>
                <a:cubicBezTo>
                  <a:pt x="5" y="182"/>
                  <a:pt x="3" y="181"/>
                  <a:pt x="2" y="179"/>
                </a:cubicBezTo>
                <a:cubicBezTo>
                  <a:pt x="73" y="131"/>
                  <a:pt x="73" y="131"/>
                  <a:pt x="73" y="131"/>
                </a:cubicBezTo>
                <a:cubicBezTo>
                  <a:pt x="110" y="131"/>
                  <a:pt x="110" y="131"/>
                  <a:pt x="110" y="131"/>
                </a:cubicBezTo>
                <a:cubicBezTo>
                  <a:pt x="182" y="179"/>
                  <a:pt x="182" y="179"/>
                  <a:pt x="182" y="179"/>
                </a:cubicBezTo>
                <a:close/>
                <a:moveTo>
                  <a:pt x="183" y="76"/>
                </a:moveTo>
                <a:cubicBezTo>
                  <a:pt x="183" y="169"/>
                  <a:pt x="183" y="169"/>
                  <a:pt x="183" y="169"/>
                </a:cubicBezTo>
                <a:cubicBezTo>
                  <a:pt x="118" y="125"/>
                  <a:pt x="118" y="125"/>
                  <a:pt x="118" y="125"/>
                </a:cubicBezTo>
                <a:cubicBezTo>
                  <a:pt x="183" y="76"/>
                  <a:pt x="183" y="76"/>
                  <a:pt x="183" y="76"/>
                </a:cubicBezTo>
                <a:close/>
                <a:moveTo>
                  <a:pt x="48" y="65"/>
                </a:moveTo>
                <a:cubicBezTo>
                  <a:pt x="135" y="65"/>
                  <a:pt x="135" y="65"/>
                  <a:pt x="135" y="65"/>
                </a:cubicBezTo>
                <a:cubicBezTo>
                  <a:pt x="135" y="72"/>
                  <a:pt x="135" y="72"/>
                  <a:pt x="135" y="72"/>
                </a:cubicBezTo>
                <a:cubicBezTo>
                  <a:pt x="48" y="72"/>
                  <a:pt x="48" y="72"/>
                  <a:pt x="48" y="72"/>
                </a:cubicBezTo>
                <a:cubicBezTo>
                  <a:pt x="48" y="65"/>
                  <a:pt x="48" y="65"/>
                  <a:pt x="48" y="65"/>
                </a:cubicBezTo>
                <a:close/>
                <a:moveTo>
                  <a:pt x="48" y="78"/>
                </a:moveTo>
                <a:cubicBezTo>
                  <a:pt x="135" y="78"/>
                  <a:pt x="135" y="78"/>
                  <a:pt x="135" y="78"/>
                </a:cubicBezTo>
                <a:cubicBezTo>
                  <a:pt x="135" y="85"/>
                  <a:pt x="135" y="85"/>
                  <a:pt x="135" y="85"/>
                </a:cubicBezTo>
                <a:cubicBezTo>
                  <a:pt x="48" y="85"/>
                  <a:pt x="48" y="85"/>
                  <a:pt x="48" y="85"/>
                </a:cubicBezTo>
                <a:cubicBezTo>
                  <a:pt x="48" y="78"/>
                  <a:pt x="48" y="78"/>
                  <a:pt x="48" y="78"/>
                </a:cubicBezTo>
                <a:close/>
                <a:moveTo>
                  <a:pt x="48" y="91"/>
                </a:moveTo>
                <a:cubicBezTo>
                  <a:pt x="92" y="91"/>
                  <a:pt x="92" y="91"/>
                  <a:pt x="92" y="91"/>
                </a:cubicBezTo>
                <a:cubicBezTo>
                  <a:pt x="92" y="98"/>
                  <a:pt x="92" y="98"/>
                  <a:pt x="92" y="98"/>
                </a:cubicBezTo>
                <a:cubicBezTo>
                  <a:pt x="48" y="98"/>
                  <a:pt x="48" y="98"/>
                  <a:pt x="48" y="98"/>
                </a:cubicBezTo>
                <a:cubicBezTo>
                  <a:pt x="48" y="91"/>
                  <a:pt x="48" y="91"/>
                  <a:pt x="48" y="91"/>
                </a:cubicBezTo>
                <a:close/>
                <a:moveTo>
                  <a:pt x="182" y="65"/>
                </a:moveTo>
                <a:cubicBezTo>
                  <a:pt x="182" y="65"/>
                  <a:pt x="182" y="65"/>
                  <a:pt x="182" y="65"/>
                </a:cubicBezTo>
                <a:cubicBezTo>
                  <a:pt x="148" y="91"/>
                  <a:pt x="148" y="91"/>
                  <a:pt x="148" y="91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35" y="54"/>
                  <a:pt x="35" y="54"/>
                  <a:pt x="35" y="54"/>
                </a:cubicBezTo>
                <a:cubicBezTo>
                  <a:pt x="35" y="91"/>
                  <a:pt x="35" y="91"/>
                  <a:pt x="35" y="91"/>
                </a:cubicBezTo>
                <a:cubicBezTo>
                  <a:pt x="1" y="65"/>
                  <a:pt x="1" y="65"/>
                  <a:pt x="1" y="65"/>
                </a:cubicBezTo>
                <a:cubicBezTo>
                  <a:pt x="1" y="65"/>
                  <a:pt x="1" y="65"/>
                  <a:pt x="1" y="65"/>
                </a:cubicBezTo>
                <a:cubicBezTo>
                  <a:pt x="27" y="46"/>
                  <a:pt x="52" y="27"/>
                  <a:pt x="78" y="8"/>
                </a:cubicBezTo>
                <a:cubicBezTo>
                  <a:pt x="89" y="0"/>
                  <a:pt x="95" y="0"/>
                  <a:pt x="105" y="8"/>
                </a:cubicBezTo>
                <a:cubicBezTo>
                  <a:pt x="131" y="27"/>
                  <a:pt x="157" y="46"/>
                  <a:pt x="182" y="6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latin typeface="+mn-lt"/>
            </a:endParaRPr>
          </a:p>
        </p:txBody>
      </p:sp>
      <p:sp>
        <p:nvSpPr>
          <p:cNvPr id="163" name="Freeform 11"/>
          <p:cNvSpPr>
            <a:spLocks noChangeAspect="1" noEditPoints="1"/>
          </p:cNvSpPr>
          <p:nvPr userDrawn="1"/>
        </p:nvSpPr>
        <p:spPr bwMode="auto">
          <a:xfrm>
            <a:off x="5632636" y="4891939"/>
            <a:ext cx="91543" cy="180000"/>
          </a:xfrm>
          <a:custGeom>
            <a:avLst/>
            <a:gdLst/>
            <a:ahLst/>
            <a:cxnLst>
              <a:cxn ang="0">
                <a:pos x="0" y="235"/>
              </a:cxn>
              <a:cxn ang="0">
                <a:pos x="10" y="233"/>
              </a:cxn>
              <a:cxn ang="0">
                <a:pos x="7" y="166"/>
              </a:cxn>
              <a:cxn ang="0">
                <a:pos x="0" y="112"/>
              </a:cxn>
              <a:cxn ang="0">
                <a:pos x="10" y="110"/>
              </a:cxn>
              <a:cxn ang="0">
                <a:pos x="96" y="7"/>
              </a:cxn>
              <a:cxn ang="0">
                <a:pos x="396" y="7"/>
              </a:cxn>
              <a:cxn ang="0">
                <a:pos x="488" y="0"/>
              </a:cxn>
              <a:cxn ang="0">
                <a:pos x="493" y="7"/>
              </a:cxn>
              <a:cxn ang="0">
                <a:pos x="591" y="95"/>
              </a:cxn>
              <a:cxn ang="0">
                <a:pos x="506" y="1162"/>
              </a:cxn>
              <a:cxn ang="0">
                <a:pos x="10" y="1075"/>
              </a:cxn>
              <a:cxn ang="0">
                <a:pos x="7" y="378"/>
              </a:cxn>
              <a:cxn ang="0">
                <a:pos x="0" y="339"/>
              </a:cxn>
              <a:cxn ang="0">
                <a:pos x="10" y="336"/>
              </a:cxn>
              <a:cxn ang="0">
                <a:pos x="7" y="276"/>
              </a:cxn>
              <a:cxn ang="0">
                <a:pos x="249" y="1061"/>
              </a:cxn>
              <a:cxn ang="0">
                <a:pos x="303" y="1115"/>
              </a:cxn>
              <a:cxn ang="0">
                <a:pos x="303" y="1115"/>
              </a:cxn>
              <a:cxn ang="0">
                <a:pos x="358" y="1061"/>
              </a:cxn>
              <a:cxn ang="0">
                <a:pos x="303" y="1007"/>
              </a:cxn>
              <a:cxn ang="0">
                <a:pos x="303" y="1007"/>
              </a:cxn>
              <a:cxn ang="0">
                <a:pos x="187" y="108"/>
              </a:cxn>
              <a:cxn ang="0">
                <a:pos x="202" y="124"/>
              </a:cxn>
              <a:cxn ang="0">
                <a:pos x="202" y="124"/>
              </a:cxn>
              <a:cxn ang="0">
                <a:pos x="218" y="108"/>
              </a:cxn>
              <a:cxn ang="0">
                <a:pos x="202" y="93"/>
              </a:cxn>
              <a:cxn ang="0">
                <a:pos x="202" y="93"/>
              </a:cxn>
              <a:cxn ang="0">
                <a:pos x="261" y="93"/>
              </a:cxn>
              <a:cxn ang="0">
                <a:pos x="249" y="109"/>
              </a:cxn>
              <a:cxn ang="0">
                <a:pos x="346" y="124"/>
              </a:cxn>
              <a:cxn ang="0">
                <a:pos x="358" y="109"/>
              </a:cxn>
              <a:cxn ang="0">
                <a:pos x="261" y="93"/>
              </a:cxn>
              <a:cxn ang="0">
                <a:pos x="46" y="960"/>
              </a:cxn>
              <a:cxn ang="0">
                <a:pos x="560" y="201"/>
              </a:cxn>
            </a:cxnLst>
            <a:rect l="0" t="0" r="r" b="b"/>
            <a:pathLst>
              <a:path w="591" h="1162">
                <a:moveTo>
                  <a:pt x="0" y="274"/>
                </a:moveTo>
                <a:cubicBezTo>
                  <a:pt x="0" y="235"/>
                  <a:pt x="0" y="235"/>
                  <a:pt x="0" y="235"/>
                </a:cubicBezTo>
                <a:cubicBezTo>
                  <a:pt x="0" y="234"/>
                  <a:pt x="3" y="233"/>
                  <a:pt x="7" y="233"/>
                </a:cubicBezTo>
                <a:cubicBezTo>
                  <a:pt x="10" y="233"/>
                  <a:pt x="10" y="233"/>
                  <a:pt x="10" y="233"/>
                </a:cubicBezTo>
                <a:cubicBezTo>
                  <a:pt x="10" y="166"/>
                  <a:pt x="10" y="166"/>
                  <a:pt x="10" y="166"/>
                </a:cubicBezTo>
                <a:cubicBezTo>
                  <a:pt x="7" y="166"/>
                  <a:pt x="7" y="166"/>
                  <a:pt x="7" y="166"/>
                </a:cubicBezTo>
                <a:cubicBezTo>
                  <a:pt x="3" y="166"/>
                  <a:pt x="0" y="164"/>
                  <a:pt x="0" y="163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111"/>
                  <a:pt x="3" y="110"/>
                  <a:pt x="7" y="110"/>
                </a:cubicBezTo>
                <a:cubicBezTo>
                  <a:pt x="10" y="110"/>
                  <a:pt x="10" y="110"/>
                  <a:pt x="10" y="110"/>
                </a:cubicBezTo>
                <a:cubicBezTo>
                  <a:pt x="10" y="95"/>
                  <a:pt x="10" y="95"/>
                  <a:pt x="10" y="95"/>
                </a:cubicBezTo>
                <a:cubicBezTo>
                  <a:pt x="10" y="46"/>
                  <a:pt x="49" y="7"/>
                  <a:pt x="96" y="7"/>
                </a:cubicBezTo>
                <a:cubicBezTo>
                  <a:pt x="396" y="7"/>
                  <a:pt x="396" y="7"/>
                  <a:pt x="396" y="7"/>
                </a:cubicBezTo>
                <a:cubicBezTo>
                  <a:pt x="396" y="7"/>
                  <a:pt x="396" y="7"/>
                  <a:pt x="396" y="7"/>
                </a:cubicBezTo>
                <a:cubicBezTo>
                  <a:pt x="396" y="3"/>
                  <a:pt x="399" y="0"/>
                  <a:pt x="401" y="0"/>
                </a:cubicBezTo>
                <a:cubicBezTo>
                  <a:pt x="488" y="0"/>
                  <a:pt x="488" y="0"/>
                  <a:pt x="488" y="0"/>
                </a:cubicBezTo>
                <a:cubicBezTo>
                  <a:pt x="491" y="0"/>
                  <a:pt x="493" y="3"/>
                  <a:pt x="493" y="7"/>
                </a:cubicBezTo>
                <a:cubicBezTo>
                  <a:pt x="493" y="7"/>
                  <a:pt x="493" y="7"/>
                  <a:pt x="493" y="7"/>
                </a:cubicBezTo>
                <a:cubicBezTo>
                  <a:pt x="506" y="7"/>
                  <a:pt x="506" y="7"/>
                  <a:pt x="506" y="7"/>
                </a:cubicBezTo>
                <a:cubicBezTo>
                  <a:pt x="553" y="7"/>
                  <a:pt x="591" y="46"/>
                  <a:pt x="591" y="95"/>
                </a:cubicBezTo>
                <a:cubicBezTo>
                  <a:pt x="591" y="1075"/>
                  <a:pt x="591" y="1075"/>
                  <a:pt x="591" y="1075"/>
                </a:cubicBezTo>
                <a:cubicBezTo>
                  <a:pt x="591" y="1123"/>
                  <a:pt x="553" y="1162"/>
                  <a:pt x="506" y="1162"/>
                </a:cubicBezTo>
                <a:cubicBezTo>
                  <a:pt x="96" y="1162"/>
                  <a:pt x="96" y="1162"/>
                  <a:pt x="96" y="1162"/>
                </a:cubicBezTo>
                <a:cubicBezTo>
                  <a:pt x="49" y="1162"/>
                  <a:pt x="10" y="1123"/>
                  <a:pt x="10" y="1075"/>
                </a:cubicBezTo>
                <a:cubicBezTo>
                  <a:pt x="10" y="378"/>
                  <a:pt x="10" y="378"/>
                  <a:pt x="10" y="378"/>
                </a:cubicBezTo>
                <a:cubicBezTo>
                  <a:pt x="7" y="378"/>
                  <a:pt x="7" y="378"/>
                  <a:pt x="7" y="378"/>
                </a:cubicBezTo>
                <a:cubicBezTo>
                  <a:pt x="3" y="378"/>
                  <a:pt x="0" y="377"/>
                  <a:pt x="0" y="376"/>
                </a:cubicBezTo>
                <a:cubicBezTo>
                  <a:pt x="0" y="339"/>
                  <a:pt x="0" y="339"/>
                  <a:pt x="0" y="339"/>
                </a:cubicBezTo>
                <a:cubicBezTo>
                  <a:pt x="0" y="337"/>
                  <a:pt x="3" y="336"/>
                  <a:pt x="7" y="336"/>
                </a:cubicBezTo>
                <a:cubicBezTo>
                  <a:pt x="10" y="336"/>
                  <a:pt x="10" y="336"/>
                  <a:pt x="10" y="336"/>
                </a:cubicBezTo>
                <a:cubicBezTo>
                  <a:pt x="10" y="276"/>
                  <a:pt x="10" y="276"/>
                  <a:pt x="10" y="276"/>
                </a:cubicBezTo>
                <a:cubicBezTo>
                  <a:pt x="7" y="276"/>
                  <a:pt x="7" y="276"/>
                  <a:pt x="7" y="276"/>
                </a:cubicBezTo>
                <a:cubicBezTo>
                  <a:pt x="3" y="276"/>
                  <a:pt x="0" y="275"/>
                  <a:pt x="0" y="274"/>
                </a:cubicBezTo>
                <a:close/>
                <a:moveTo>
                  <a:pt x="249" y="1061"/>
                </a:moveTo>
                <a:cubicBezTo>
                  <a:pt x="249" y="1061"/>
                  <a:pt x="249" y="1061"/>
                  <a:pt x="249" y="1061"/>
                </a:cubicBezTo>
                <a:cubicBezTo>
                  <a:pt x="249" y="1091"/>
                  <a:pt x="274" y="1115"/>
                  <a:pt x="303" y="1115"/>
                </a:cubicBezTo>
                <a:cubicBezTo>
                  <a:pt x="303" y="1115"/>
                  <a:pt x="303" y="1115"/>
                  <a:pt x="303" y="1115"/>
                </a:cubicBezTo>
                <a:cubicBezTo>
                  <a:pt x="303" y="1115"/>
                  <a:pt x="303" y="1115"/>
                  <a:pt x="303" y="1115"/>
                </a:cubicBezTo>
                <a:cubicBezTo>
                  <a:pt x="333" y="1115"/>
                  <a:pt x="358" y="1091"/>
                  <a:pt x="358" y="1061"/>
                </a:cubicBezTo>
                <a:cubicBezTo>
                  <a:pt x="358" y="1061"/>
                  <a:pt x="358" y="1061"/>
                  <a:pt x="358" y="1061"/>
                </a:cubicBezTo>
                <a:cubicBezTo>
                  <a:pt x="358" y="1061"/>
                  <a:pt x="358" y="1061"/>
                  <a:pt x="358" y="1061"/>
                </a:cubicBezTo>
                <a:cubicBezTo>
                  <a:pt x="358" y="1032"/>
                  <a:pt x="333" y="1007"/>
                  <a:pt x="303" y="1007"/>
                </a:cubicBezTo>
                <a:cubicBezTo>
                  <a:pt x="303" y="1007"/>
                  <a:pt x="303" y="1007"/>
                  <a:pt x="303" y="1007"/>
                </a:cubicBezTo>
                <a:cubicBezTo>
                  <a:pt x="303" y="1007"/>
                  <a:pt x="303" y="1007"/>
                  <a:pt x="303" y="1007"/>
                </a:cubicBezTo>
                <a:cubicBezTo>
                  <a:pt x="274" y="1007"/>
                  <a:pt x="249" y="1032"/>
                  <a:pt x="249" y="1061"/>
                </a:cubicBezTo>
                <a:close/>
                <a:moveTo>
                  <a:pt x="187" y="108"/>
                </a:moveTo>
                <a:cubicBezTo>
                  <a:pt x="187" y="108"/>
                  <a:pt x="187" y="108"/>
                  <a:pt x="187" y="108"/>
                </a:cubicBezTo>
                <a:cubicBezTo>
                  <a:pt x="187" y="117"/>
                  <a:pt x="194" y="124"/>
                  <a:pt x="202" y="124"/>
                </a:cubicBezTo>
                <a:cubicBezTo>
                  <a:pt x="202" y="124"/>
                  <a:pt x="202" y="124"/>
                  <a:pt x="202" y="124"/>
                </a:cubicBezTo>
                <a:cubicBezTo>
                  <a:pt x="202" y="124"/>
                  <a:pt x="202" y="124"/>
                  <a:pt x="202" y="124"/>
                </a:cubicBezTo>
                <a:cubicBezTo>
                  <a:pt x="211" y="124"/>
                  <a:pt x="218" y="117"/>
                  <a:pt x="218" y="108"/>
                </a:cubicBezTo>
                <a:cubicBezTo>
                  <a:pt x="218" y="108"/>
                  <a:pt x="218" y="108"/>
                  <a:pt x="218" y="108"/>
                </a:cubicBezTo>
                <a:cubicBezTo>
                  <a:pt x="218" y="108"/>
                  <a:pt x="218" y="108"/>
                  <a:pt x="218" y="108"/>
                </a:cubicBezTo>
                <a:cubicBezTo>
                  <a:pt x="218" y="101"/>
                  <a:pt x="211" y="93"/>
                  <a:pt x="202" y="93"/>
                </a:cubicBezTo>
                <a:cubicBezTo>
                  <a:pt x="202" y="93"/>
                  <a:pt x="202" y="93"/>
                  <a:pt x="202" y="93"/>
                </a:cubicBezTo>
                <a:cubicBezTo>
                  <a:pt x="202" y="93"/>
                  <a:pt x="202" y="93"/>
                  <a:pt x="202" y="93"/>
                </a:cubicBezTo>
                <a:cubicBezTo>
                  <a:pt x="194" y="93"/>
                  <a:pt x="187" y="101"/>
                  <a:pt x="187" y="108"/>
                </a:cubicBezTo>
                <a:close/>
                <a:moveTo>
                  <a:pt x="261" y="93"/>
                </a:moveTo>
                <a:cubicBezTo>
                  <a:pt x="254" y="93"/>
                  <a:pt x="249" y="100"/>
                  <a:pt x="249" y="109"/>
                </a:cubicBezTo>
                <a:cubicBezTo>
                  <a:pt x="249" y="109"/>
                  <a:pt x="249" y="109"/>
                  <a:pt x="249" y="109"/>
                </a:cubicBezTo>
                <a:cubicBezTo>
                  <a:pt x="249" y="118"/>
                  <a:pt x="254" y="124"/>
                  <a:pt x="261" y="124"/>
                </a:cubicBezTo>
                <a:cubicBezTo>
                  <a:pt x="346" y="124"/>
                  <a:pt x="346" y="124"/>
                  <a:pt x="346" y="124"/>
                </a:cubicBezTo>
                <a:cubicBezTo>
                  <a:pt x="352" y="124"/>
                  <a:pt x="358" y="118"/>
                  <a:pt x="358" y="109"/>
                </a:cubicBezTo>
                <a:cubicBezTo>
                  <a:pt x="358" y="109"/>
                  <a:pt x="358" y="109"/>
                  <a:pt x="358" y="109"/>
                </a:cubicBezTo>
                <a:cubicBezTo>
                  <a:pt x="358" y="100"/>
                  <a:pt x="352" y="93"/>
                  <a:pt x="346" y="93"/>
                </a:cubicBezTo>
                <a:cubicBezTo>
                  <a:pt x="261" y="93"/>
                  <a:pt x="261" y="93"/>
                  <a:pt x="261" y="93"/>
                </a:cubicBezTo>
                <a:close/>
                <a:moveTo>
                  <a:pt x="46" y="201"/>
                </a:moveTo>
                <a:cubicBezTo>
                  <a:pt x="46" y="960"/>
                  <a:pt x="46" y="960"/>
                  <a:pt x="46" y="960"/>
                </a:cubicBezTo>
                <a:cubicBezTo>
                  <a:pt x="560" y="960"/>
                  <a:pt x="560" y="960"/>
                  <a:pt x="560" y="960"/>
                </a:cubicBezTo>
                <a:cubicBezTo>
                  <a:pt x="560" y="201"/>
                  <a:pt x="560" y="201"/>
                  <a:pt x="560" y="201"/>
                </a:cubicBezTo>
                <a:cubicBezTo>
                  <a:pt x="46" y="201"/>
                  <a:pt x="46" y="201"/>
                  <a:pt x="46" y="201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latin typeface="+mn-lt"/>
            </a:endParaRPr>
          </a:p>
        </p:txBody>
      </p:sp>
      <p:grpSp>
        <p:nvGrpSpPr>
          <p:cNvPr id="164" name="Group 163"/>
          <p:cNvGrpSpPr>
            <a:grpSpLocks noChangeAspect="1"/>
          </p:cNvGrpSpPr>
          <p:nvPr userDrawn="1"/>
        </p:nvGrpSpPr>
        <p:grpSpPr>
          <a:xfrm>
            <a:off x="5588407" y="4594381"/>
            <a:ext cx="180000" cy="135137"/>
            <a:chOff x="5081588" y="3579813"/>
            <a:chExt cx="528637" cy="396876"/>
          </a:xfrm>
          <a:solidFill>
            <a:schemeClr val="bg1"/>
          </a:solidFill>
        </p:grpSpPr>
        <p:sp>
          <p:nvSpPr>
            <p:cNvPr id="165" name="Freeform 6"/>
            <p:cNvSpPr>
              <a:spLocks/>
            </p:cNvSpPr>
            <p:nvPr userDrawn="1"/>
          </p:nvSpPr>
          <p:spPr bwMode="auto">
            <a:xfrm>
              <a:off x="5081588" y="3579813"/>
              <a:ext cx="528637" cy="179388"/>
            </a:xfrm>
            <a:custGeom>
              <a:avLst/>
              <a:gdLst>
                <a:gd name="T0" fmla="*/ 70 w 141"/>
                <a:gd name="T1" fmla="*/ 0 h 48"/>
                <a:gd name="T2" fmla="*/ 0 w 141"/>
                <a:gd name="T3" fmla="*/ 23 h 48"/>
                <a:gd name="T4" fmla="*/ 8 w 141"/>
                <a:gd name="T5" fmla="*/ 47 h 48"/>
                <a:gd name="T6" fmla="*/ 42 w 141"/>
                <a:gd name="T7" fmla="*/ 38 h 48"/>
                <a:gd name="T8" fmla="*/ 43 w 141"/>
                <a:gd name="T9" fmla="*/ 23 h 48"/>
                <a:gd name="T10" fmla="*/ 70 w 141"/>
                <a:gd name="T11" fmla="*/ 19 h 48"/>
                <a:gd name="T12" fmla="*/ 98 w 141"/>
                <a:gd name="T13" fmla="*/ 23 h 48"/>
                <a:gd name="T14" fmla="*/ 98 w 141"/>
                <a:gd name="T15" fmla="*/ 38 h 48"/>
                <a:gd name="T16" fmla="*/ 132 w 141"/>
                <a:gd name="T17" fmla="*/ 47 h 48"/>
                <a:gd name="T18" fmla="*/ 141 w 141"/>
                <a:gd name="T19" fmla="*/ 23 h 48"/>
                <a:gd name="T20" fmla="*/ 70 w 141"/>
                <a:gd name="T21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1" h="48">
                  <a:moveTo>
                    <a:pt x="70" y="0"/>
                  </a:moveTo>
                  <a:cubicBezTo>
                    <a:pt x="29" y="1"/>
                    <a:pt x="9" y="13"/>
                    <a:pt x="0" y="23"/>
                  </a:cubicBezTo>
                  <a:cubicBezTo>
                    <a:pt x="2" y="34"/>
                    <a:pt x="5" y="42"/>
                    <a:pt x="8" y="47"/>
                  </a:cubicBezTo>
                  <a:cubicBezTo>
                    <a:pt x="19" y="48"/>
                    <a:pt x="33" y="44"/>
                    <a:pt x="42" y="38"/>
                  </a:cubicBezTo>
                  <a:cubicBezTo>
                    <a:pt x="43" y="35"/>
                    <a:pt x="43" y="26"/>
                    <a:pt x="43" y="23"/>
                  </a:cubicBezTo>
                  <a:cubicBezTo>
                    <a:pt x="49" y="20"/>
                    <a:pt x="61" y="19"/>
                    <a:pt x="70" y="19"/>
                  </a:cubicBezTo>
                  <a:cubicBezTo>
                    <a:pt x="80" y="19"/>
                    <a:pt x="92" y="20"/>
                    <a:pt x="98" y="23"/>
                  </a:cubicBezTo>
                  <a:cubicBezTo>
                    <a:pt x="97" y="26"/>
                    <a:pt x="97" y="35"/>
                    <a:pt x="98" y="38"/>
                  </a:cubicBezTo>
                  <a:cubicBezTo>
                    <a:pt x="107" y="44"/>
                    <a:pt x="121" y="48"/>
                    <a:pt x="132" y="47"/>
                  </a:cubicBezTo>
                  <a:cubicBezTo>
                    <a:pt x="136" y="42"/>
                    <a:pt x="138" y="34"/>
                    <a:pt x="141" y="23"/>
                  </a:cubicBezTo>
                  <a:cubicBezTo>
                    <a:pt x="132" y="13"/>
                    <a:pt x="112" y="1"/>
                    <a:pt x="7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+mn-lt"/>
              </a:endParaRPr>
            </a:p>
          </p:txBody>
        </p:sp>
        <p:sp>
          <p:nvSpPr>
            <p:cNvPr id="166" name="Freeform 7"/>
            <p:cNvSpPr>
              <a:spLocks noEditPoints="1"/>
            </p:cNvSpPr>
            <p:nvPr userDrawn="1"/>
          </p:nvSpPr>
          <p:spPr bwMode="auto">
            <a:xfrm>
              <a:off x="5149850" y="3676651"/>
              <a:ext cx="393700" cy="300038"/>
            </a:xfrm>
            <a:custGeom>
              <a:avLst/>
              <a:gdLst>
                <a:gd name="T0" fmla="*/ 75 w 105"/>
                <a:gd name="T1" fmla="*/ 10 h 80"/>
                <a:gd name="T2" fmla="*/ 75 w 105"/>
                <a:gd name="T3" fmla="*/ 0 h 80"/>
                <a:gd name="T4" fmla="*/ 62 w 105"/>
                <a:gd name="T5" fmla="*/ 0 h 80"/>
                <a:gd name="T6" fmla="*/ 62 w 105"/>
                <a:gd name="T7" fmla="*/ 9 h 80"/>
                <a:gd name="T8" fmla="*/ 42 w 105"/>
                <a:gd name="T9" fmla="*/ 9 h 80"/>
                <a:gd name="T10" fmla="*/ 42 w 105"/>
                <a:gd name="T11" fmla="*/ 0 h 80"/>
                <a:gd name="T12" fmla="*/ 30 w 105"/>
                <a:gd name="T13" fmla="*/ 0 h 80"/>
                <a:gd name="T14" fmla="*/ 30 w 105"/>
                <a:gd name="T15" fmla="*/ 10 h 80"/>
                <a:gd name="T16" fmla="*/ 0 w 105"/>
                <a:gd name="T17" fmla="*/ 45 h 80"/>
                <a:gd name="T18" fmla="*/ 0 w 105"/>
                <a:gd name="T19" fmla="*/ 68 h 80"/>
                <a:gd name="T20" fmla="*/ 52 w 105"/>
                <a:gd name="T21" fmla="*/ 80 h 80"/>
                <a:gd name="T22" fmla="*/ 52 w 105"/>
                <a:gd name="T23" fmla="*/ 80 h 80"/>
                <a:gd name="T24" fmla="*/ 52 w 105"/>
                <a:gd name="T25" fmla="*/ 80 h 80"/>
                <a:gd name="T26" fmla="*/ 52 w 105"/>
                <a:gd name="T27" fmla="*/ 80 h 80"/>
                <a:gd name="T28" fmla="*/ 53 w 105"/>
                <a:gd name="T29" fmla="*/ 80 h 80"/>
                <a:gd name="T30" fmla="*/ 104 w 105"/>
                <a:gd name="T31" fmla="*/ 68 h 80"/>
                <a:gd name="T32" fmla="*/ 105 w 105"/>
                <a:gd name="T33" fmla="*/ 45 h 80"/>
                <a:gd name="T34" fmla="*/ 75 w 105"/>
                <a:gd name="T35" fmla="*/ 10 h 80"/>
                <a:gd name="T36" fmla="*/ 52 w 105"/>
                <a:gd name="T37" fmla="*/ 63 h 80"/>
                <a:gd name="T38" fmla="*/ 32 w 105"/>
                <a:gd name="T39" fmla="*/ 43 h 80"/>
                <a:gd name="T40" fmla="*/ 52 w 105"/>
                <a:gd name="T41" fmla="*/ 23 h 80"/>
                <a:gd name="T42" fmla="*/ 72 w 105"/>
                <a:gd name="T43" fmla="*/ 43 h 80"/>
                <a:gd name="T44" fmla="*/ 52 w 105"/>
                <a:gd name="T45" fmla="*/ 6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5" h="80">
                  <a:moveTo>
                    <a:pt x="75" y="10"/>
                  </a:moveTo>
                  <a:cubicBezTo>
                    <a:pt x="75" y="0"/>
                    <a:pt x="75" y="0"/>
                    <a:pt x="75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2" y="9"/>
                    <a:pt x="62" y="9"/>
                    <a:pt x="62" y="9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20" y="80"/>
                    <a:pt x="52" y="80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52" y="80"/>
                    <a:pt x="52" y="80"/>
                    <a:pt x="53" y="80"/>
                  </a:cubicBezTo>
                  <a:cubicBezTo>
                    <a:pt x="84" y="80"/>
                    <a:pt x="104" y="68"/>
                    <a:pt x="104" y="68"/>
                  </a:cubicBezTo>
                  <a:cubicBezTo>
                    <a:pt x="105" y="45"/>
                    <a:pt x="105" y="45"/>
                    <a:pt x="105" y="45"/>
                  </a:cubicBezTo>
                  <a:lnTo>
                    <a:pt x="75" y="10"/>
                  </a:lnTo>
                  <a:close/>
                  <a:moveTo>
                    <a:pt x="52" y="63"/>
                  </a:moveTo>
                  <a:cubicBezTo>
                    <a:pt x="41" y="63"/>
                    <a:pt x="32" y="54"/>
                    <a:pt x="32" y="43"/>
                  </a:cubicBezTo>
                  <a:cubicBezTo>
                    <a:pt x="32" y="32"/>
                    <a:pt x="41" y="23"/>
                    <a:pt x="52" y="23"/>
                  </a:cubicBezTo>
                  <a:cubicBezTo>
                    <a:pt x="63" y="23"/>
                    <a:pt x="72" y="32"/>
                    <a:pt x="72" y="43"/>
                  </a:cubicBezTo>
                  <a:cubicBezTo>
                    <a:pt x="72" y="54"/>
                    <a:pt x="63" y="63"/>
                    <a:pt x="52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latin typeface="+mn-lt"/>
              </a:endParaRPr>
            </a:p>
          </p:txBody>
        </p:sp>
      </p:grpSp>
      <p:sp>
        <p:nvSpPr>
          <p:cNvPr id="29" name="TextBox 28">
            <a:hlinkClick r:id="rId2"/>
          </p:cNvPr>
          <p:cNvSpPr txBox="1"/>
          <p:nvPr userDrawn="1"/>
        </p:nvSpPr>
        <p:spPr>
          <a:xfrm>
            <a:off x="5516563" y="6801854"/>
            <a:ext cx="3098074" cy="291096"/>
          </a:xfrm>
          <a:prstGeom prst="rect">
            <a:avLst/>
          </a:prstGeom>
          <a:noFill/>
        </p:spPr>
        <p:txBody>
          <a:bodyPr wrap="none" lIns="72000" tIns="36000" rIns="72000" bIns="36000" rtlCol="0">
            <a:spAutoFit/>
          </a:bodyPr>
          <a:lstStyle/>
          <a:p>
            <a:pPr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4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www.ipsos-mori.com/ipsosconnect</a:t>
            </a:r>
          </a:p>
        </p:txBody>
      </p:sp>
      <p:sp>
        <p:nvSpPr>
          <p:cNvPr id="35" name="TextBox 34"/>
          <p:cNvSpPr txBox="1"/>
          <p:nvPr userDrawn="1"/>
        </p:nvSpPr>
        <p:spPr bwMode="gray">
          <a:xfrm>
            <a:off x="18415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37" name="Frame 36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32" y="6543304"/>
            <a:ext cx="2915551" cy="49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837973"/>
      </p:ext>
    </p:extLst>
  </p:cSld>
  <p:clrMapOvr>
    <a:masterClrMapping/>
  </p:clrMapOvr>
  <p:transition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rawing Guides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 userDrawn="1"/>
        </p:nvSpPr>
        <p:spPr bwMode="gray">
          <a:xfrm>
            <a:off x="552451" y="1753408"/>
            <a:ext cx="9588032" cy="5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81" name="Rectangle 80"/>
          <p:cNvSpPr/>
          <p:nvPr userDrawn="1"/>
        </p:nvSpPr>
        <p:spPr bwMode="gray">
          <a:xfrm>
            <a:off x="3885732" y="3244597"/>
            <a:ext cx="2941200" cy="5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+mn-lt"/>
              </a:rPr>
              <a:t>Column 2</a:t>
            </a:r>
          </a:p>
        </p:txBody>
      </p:sp>
      <p:sp>
        <p:nvSpPr>
          <p:cNvPr id="82" name="Rectangle 81"/>
          <p:cNvSpPr/>
          <p:nvPr userDrawn="1"/>
        </p:nvSpPr>
        <p:spPr bwMode="gray">
          <a:xfrm>
            <a:off x="552450" y="3244597"/>
            <a:ext cx="2941200" cy="5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+mn-lt"/>
              </a:rPr>
              <a:t>Column 1</a:t>
            </a:r>
          </a:p>
        </p:txBody>
      </p:sp>
      <p:sp>
        <p:nvSpPr>
          <p:cNvPr id="83" name="Rectangle 82"/>
          <p:cNvSpPr/>
          <p:nvPr userDrawn="1"/>
        </p:nvSpPr>
        <p:spPr bwMode="gray">
          <a:xfrm>
            <a:off x="7201084" y="3244597"/>
            <a:ext cx="2941200" cy="5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+mn-lt"/>
              </a:rPr>
              <a:t>Column 3</a:t>
            </a:r>
          </a:p>
        </p:txBody>
      </p:sp>
      <p:sp>
        <p:nvSpPr>
          <p:cNvPr id="84" name="Rectangle 83"/>
          <p:cNvSpPr/>
          <p:nvPr userDrawn="1"/>
        </p:nvSpPr>
        <p:spPr bwMode="gray">
          <a:xfrm>
            <a:off x="2" y="0"/>
            <a:ext cx="179389" cy="1793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85" name="Rectangle 84"/>
          <p:cNvSpPr/>
          <p:nvPr userDrawn="1"/>
        </p:nvSpPr>
        <p:spPr bwMode="gray">
          <a:xfrm>
            <a:off x="10513402" y="0"/>
            <a:ext cx="180000" cy="1793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86" name="Rectangle 85"/>
          <p:cNvSpPr/>
          <p:nvPr userDrawn="1"/>
        </p:nvSpPr>
        <p:spPr bwMode="gray">
          <a:xfrm>
            <a:off x="2" y="7380290"/>
            <a:ext cx="179389" cy="1809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87" name="Rectangle 86"/>
          <p:cNvSpPr/>
          <p:nvPr userDrawn="1"/>
        </p:nvSpPr>
        <p:spPr bwMode="gray">
          <a:xfrm>
            <a:off x="10514013" y="7380290"/>
            <a:ext cx="179389" cy="1809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89" name="TextBox 88"/>
          <p:cNvSpPr txBox="1"/>
          <p:nvPr userDrawn="1"/>
        </p:nvSpPr>
        <p:spPr bwMode="gray">
          <a:xfrm>
            <a:off x="1301041" y="4788743"/>
            <a:ext cx="8091319" cy="9233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Segoe UI" panose="020B0502040204020203" pitchFamily="34" charset="0"/>
              </a:rPr>
              <a:t>Drawing guides markers</a:t>
            </a:r>
          </a:p>
        </p:txBody>
      </p:sp>
      <p:sp>
        <p:nvSpPr>
          <p:cNvPr id="90" name="Rectangle 89"/>
          <p:cNvSpPr/>
          <p:nvPr userDrawn="1"/>
        </p:nvSpPr>
        <p:spPr bwMode="gray">
          <a:xfrm>
            <a:off x="552449" y="2499002"/>
            <a:ext cx="4633200" cy="5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+mn-lt"/>
              </a:rPr>
              <a:t>Column 1</a:t>
            </a:r>
          </a:p>
        </p:txBody>
      </p:sp>
      <p:sp>
        <p:nvSpPr>
          <p:cNvPr id="91" name="Rectangle 90"/>
          <p:cNvSpPr/>
          <p:nvPr userDrawn="1"/>
        </p:nvSpPr>
        <p:spPr bwMode="gray">
          <a:xfrm>
            <a:off x="5508619" y="2499002"/>
            <a:ext cx="4633200" cy="5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+mn-lt"/>
              </a:rPr>
              <a:t>Column 2</a:t>
            </a:r>
          </a:p>
        </p:txBody>
      </p:sp>
      <p:sp>
        <p:nvSpPr>
          <p:cNvPr id="92" name="Rectangle 91"/>
          <p:cNvSpPr/>
          <p:nvPr userDrawn="1"/>
        </p:nvSpPr>
        <p:spPr bwMode="gray">
          <a:xfrm>
            <a:off x="543718" y="179485"/>
            <a:ext cx="9605963" cy="586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93" name="Rectangle 92"/>
          <p:cNvSpPr/>
          <p:nvPr userDrawn="1"/>
        </p:nvSpPr>
        <p:spPr bwMode="gray">
          <a:xfrm>
            <a:off x="543718" y="367947"/>
            <a:ext cx="9605963" cy="18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94" name="Rectangle 93"/>
          <p:cNvSpPr/>
          <p:nvPr userDrawn="1"/>
        </p:nvSpPr>
        <p:spPr bwMode="gray">
          <a:xfrm>
            <a:off x="543718" y="6832600"/>
            <a:ext cx="9605963" cy="18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95" name="Rectangle 94"/>
          <p:cNvSpPr/>
          <p:nvPr userDrawn="1"/>
        </p:nvSpPr>
        <p:spPr bwMode="gray">
          <a:xfrm>
            <a:off x="543718" y="6462713"/>
            <a:ext cx="9605963" cy="18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grpSp>
        <p:nvGrpSpPr>
          <p:cNvPr id="96" name="Group 95"/>
          <p:cNvGrpSpPr/>
          <p:nvPr userDrawn="1"/>
        </p:nvGrpSpPr>
        <p:grpSpPr>
          <a:xfrm>
            <a:off x="542712" y="972319"/>
            <a:ext cx="9587338" cy="3559304"/>
            <a:chOff x="542712" y="1507287"/>
            <a:chExt cx="9587338" cy="3024336"/>
          </a:xfrm>
        </p:grpSpPr>
        <p:cxnSp>
          <p:nvCxnSpPr>
            <p:cNvPr id="97" name="Straight Connector 96"/>
            <p:cNvCxnSpPr/>
            <p:nvPr userDrawn="1"/>
          </p:nvCxnSpPr>
          <p:spPr>
            <a:xfrm>
              <a:off x="542712" y="1507287"/>
              <a:ext cx="0" cy="3024336"/>
            </a:xfrm>
            <a:prstGeom prst="line">
              <a:avLst/>
            </a:prstGeom>
            <a:ln w="127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 userDrawn="1"/>
          </p:nvCxnSpPr>
          <p:spPr>
            <a:xfrm>
              <a:off x="10130050" y="1507287"/>
              <a:ext cx="0" cy="3024336"/>
            </a:xfrm>
            <a:prstGeom prst="line">
              <a:avLst/>
            </a:prstGeom>
            <a:ln w="127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9" name="Straight Connector 98"/>
          <p:cNvCxnSpPr/>
          <p:nvPr userDrawn="1"/>
        </p:nvCxnSpPr>
        <p:spPr>
          <a:xfrm>
            <a:off x="89696" y="1547813"/>
            <a:ext cx="10514011" cy="0"/>
          </a:xfrm>
          <a:prstGeom prst="line">
            <a:avLst/>
          </a:prstGeom>
          <a:ln w="127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 userDrawn="1"/>
        </p:nvSpPr>
        <p:spPr>
          <a:xfrm>
            <a:off x="4890879" y="6794693"/>
            <a:ext cx="911642" cy="244289"/>
          </a:xfrm>
          <a:prstGeom prst="rect">
            <a:avLst/>
          </a:prstGeom>
          <a:noFill/>
        </p:spPr>
        <p:txBody>
          <a:bodyPr wrap="none" lIns="72000" tIns="36000" rIns="72000" bIns="36000" rtlCol="0">
            <a:spAutoFit/>
          </a:bodyPr>
          <a:lstStyle/>
          <a:p>
            <a:pPr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100" dirty="0">
                <a:solidFill>
                  <a:schemeClr val="bg1"/>
                </a:solidFill>
              </a:rPr>
              <a:t>Legend area</a:t>
            </a:r>
          </a:p>
        </p:txBody>
      </p:sp>
      <p:grpSp>
        <p:nvGrpSpPr>
          <p:cNvPr id="101" name="Group 100"/>
          <p:cNvGrpSpPr/>
          <p:nvPr userDrawn="1"/>
        </p:nvGrpSpPr>
        <p:grpSpPr>
          <a:xfrm>
            <a:off x="623191" y="1019513"/>
            <a:ext cx="9411059" cy="270628"/>
            <a:chOff x="623191" y="1191747"/>
            <a:chExt cx="9411059" cy="270628"/>
          </a:xfrm>
        </p:grpSpPr>
        <p:sp>
          <p:nvSpPr>
            <p:cNvPr id="102" name="TextBox 101"/>
            <p:cNvSpPr txBox="1"/>
            <p:nvPr userDrawn="1"/>
          </p:nvSpPr>
          <p:spPr>
            <a:xfrm>
              <a:off x="666180" y="1202505"/>
              <a:ext cx="1512168" cy="259870"/>
            </a:xfrm>
            <a:prstGeom prst="rect">
              <a:avLst/>
            </a:prstGeom>
            <a:noFill/>
          </p:spPr>
          <p:txBody>
            <a:bodyPr wrap="square" lIns="72000" tIns="36000" rIns="72000" bIns="36000" rtlCol="0">
              <a:spAutoFit/>
            </a:bodyPr>
            <a:lstStyle/>
            <a:p>
              <a:pPr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r>
                <a:rPr lang="en-GB" sz="1200" dirty="0">
                  <a:solidFill>
                    <a:schemeClr val="bg1"/>
                  </a:solidFill>
                </a:rPr>
                <a:t>Left margin</a:t>
              </a:r>
            </a:p>
          </p:txBody>
        </p:sp>
        <p:sp>
          <p:nvSpPr>
            <p:cNvPr id="103" name="TextBox 102"/>
            <p:cNvSpPr txBox="1"/>
            <p:nvPr userDrawn="1"/>
          </p:nvSpPr>
          <p:spPr>
            <a:xfrm>
              <a:off x="8475318" y="1191747"/>
              <a:ext cx="1512168" cy="259870"/>
            </a:xfrm>
            <a:prstGeom prst="rect">
              <a:avLst/>
            </a:prstGeom>
            <a:noFill/>
          </p:spPr>
          <p:txBody>
            <a:bodyPr wrap="square" lIns="72000" tIns="36000" rIns="72000" bIns="36000" rtlCol="0">
              <a:spAutoFit/>
            </a:bodyPr>
            <a:lstStyle/>
            <a:p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r>
                <a:rPr lang="en-GB" sz="1200" dirty="0">
                  <a:solidFill>
                    <a:schemeClr val="bg1"/>
                  </a:solidFill>
                </a:rPr>
                <a:t>Right margin</a:t>
              </a:r>
            </a:p>
          </p:txBody>
        </p:sp>
        <p:sp>
          <p:nvSpPr>
            <p:cNvPr id="104" name="Isosceles Triangle 103"/>
            <p:cNvSpPr/>
            <p:nvPr userDrawn="1"/>
          </p:nvSpPr>
          <p:spPr bwMode="gray">
            <a:xfrm rot="16200000">
              <a:off x="575666" y="1296435"/>
              <a:ext cx="167059" cy="7201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000" dirty="0">
                <a:solidFill>
                  <a:schemeClr val="bg1"/>
                </a:solidFill>
              </a:endParaRPr>
            </a:p>
          </p:txBody>
        </p:sp>
        <p:sp>
          <p:nvSpPr>
            <p:cNvPr id="105" name="Isosceles Triangle 104"/>
            <p:cNvSpPr/>
            <p:nvPr userDrawn="1"/>
          </p:nvSpPr>
          <p:spPr bwMode="gray">
            <a:xfrm rot="5400000" flipH="1">
              <a:off x="9914715" y="1296435"/>
              <a:ext cx="167059" cy="7201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06" name="Isosceles Triangle 105"/>
          <p:cNvSpPr/>
          <p:nvPr userDrawn="1"/>
        </p:nvSpPr>
        <p:spPr bwMode="gray">
          <a:xfrm rot="5400000">
            <a:off x="575665" y="6893066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7" name="Isosceles Triangle 106"/>
          <p:cNvSpPr/>
          <p:nvPr userDrawn="1"/>
        </p:nvSpPr>
        <p:spPr bwMode="gray">
          <a:xfrm rot="16200000">
            <a:off x="9950721" y="6893066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8" name="Isosceles Triangle 107"/>
          <p:cNvSpPr/>
          <p:nvPr userDrawn="1"/>
        </p:nvSpPr>
        <p:spPr bwMode="gray">
          <a:xfrm rot="10800000">
            <a:off x="5263171" y="1414773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grpSp>
        <p:nvGrpSpPr>
          <p:cNvPr id="109" name="Group 108"/>
          <p:cNvGrpSpPr/>
          <p:nvPr userDrawn="1"/>
        </p:nvGrpSpPr>
        <p:grpSpPr>
          <a:xfrm>
            <a:off x="613336" y="4260995"/>
            <a:ext cx="9411059" cy="270628"/>
            <a:chOff x="623191" y="1191747"/>
            <a:chExt cx="9411059" cy="270628"/>
          </a:xfrm>
        </p:grpSpPr>
        <p:sp>
          <p:nvSpPr>
            <p:cNvPr id="110" name="TextBox 109"/>
            <p:cNvSpPr txBox="1"/>
            <p:nvPr userDrawn="1"/>
          </p:nvSpPr>
          <p:spPr>
            <a:xfrm>
              <a:off x="666180" y="1202505"/>
              <a:ext cx="1512168" cy="259870"/>
            </a:xfrm>
            <a:prstGeom prst="rect">
              <a:avLst/>
            </a:prstGeom>
            <a:noFill/>
          </p:spPr>
          <p:txBody>
            <a:bodyPr wrap="square" lIns="72000" tIns="36000" rIns="72000" bIns="36000" rtlCol="0">
              <a:spAutoFit/>
            </a:bodyPr>
            <a:lstStyle/>
            <a:p>
              <a:pPr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r>
                <a:rPr lang="en-GB" sz="1200" dirty="0">
                  <a:solidFill>
                    <a:schemeClr val="bg1"/>
                  </a:solidFill>
                </a:rPr>
                <a:t>Left margin</a:t>
              </a:r>
            </a:p>
          </p:txBody>
        </p:sp>
        <p:sp>
          <p:nvSpPr>
            <p:cNvPr id="111" name="TextBox 110"/>
            <p:cNvSpPr txBox="1"/>
            <p:nvPr userDrawn="1"/>
          </p:nvSpPr>
          <p:spPr>
            <a:xfrm>
              <a:off x="8475318" y="1191747"/>
              <a:ext cx="1512168" cy="259870"/>
            </a:xfrm>
            <a:prstGeom prst="rect">
              <a:avLst/>
            </a:prstGeom>
            <a:noFill/>
          </p:spPr>
          <p:txBody>
            <a:bodyPr wrap="square" lIns="72000" tIns="36000" rIns="72000" bIns="36000" rtlCol="0">
              <a:spAutoFit/>
            </a:bodyPr>
            <a:lstStyle/>
            <a:p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r>
                <a:rPr lang="en-GB" sz="1200" dirty="0">
                  <a:solidFill>
                    <a:schemeClr val="bg1"/>
                  </a:solidFill>
                </a:rPr>
                <a:t>Right margin</a:t>
              </a:r>
            </a:p>
          </p:txBody>
        </p:sp>
        <p:sp>
          <p:nvSpPr>
            <p:cNvPr id="112" name="Isosceles Triangle 111"/>
            <p:cNvSpPr/>
            <p:nvPr userDrawn="1"/>
          </p:nvSpPr>
          <p:spPr bwMode="gray">
            <a:xfrm rot="16200000">
              <a:off x="575666" y="1296435"/>
              <a:ext cx="167059" cy="7201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000" dirty="0">
                <a:solidFill>
                  <a:schemeClr val="bg1"/>
                </a:solidFill>
              </a:endParaRPr>
            </a:p>
          </p:txBody>
        </p:sp>
        <p:sp>
          <p:nvSpPr>
            <p:cNvPr id="113" name="Isosceles Triangle 112"/>
            <p:cNvSpPr/>
            <p:nvPr userDrawn="1"/>
          </p:nvSpPr>
          <p:spPr bwMode="gray">
            <a:xfrm rot="5400000" flipH="1">
              <a:off x="9914715" y="1296435"/>
              <a:ext cx="167059" cy="7201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TextBox 113"/>
          <p:cNvSpPr txBox="1"/>
          <p:nvPr userDrawn="1"/>
        </p:nvSpPr>
        <p:spPr>
          <a:xfrm>
            <a:off x="1833162" y="1167996"/>
            <a:ext cx="7027076" cy="258908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100" b="1" dirty="0">
                <a:solidFill>
                  <a:schemeClr val="bg1"/>
                </a:solidFill>
              </a:rPr>
              <a:t>Base of title </a:t>
            </a:r>
            <a:r>
              <a:rPr lang="en-GB" sz="1100" dirty="0">
                <a:solidFill>
                  <a:schemeClr val="bg1"/>
                </a:solidFill>
              </a:rPr>
              <a:t>– titles that go onto two lines can use either this or the guide below for title base</a:t>
            </a:r>
          </a:p>
        </p:txBody>
      </p:sp>
      <p:cxnSp>
        <p:nvCxnSpPr>
          <p:cNvPr id="115" name="Straight Connector 114"/>
          <p:cNvCxnSpPr/>
          <p:nvPr userDrawn="1"/>
        </p:nvCxnSpPr>
        <p:spPr>
          <a:xfrm>
            <a:off x="89696" y="1753408"/>
            <a:ext cx="10514011" cy="0"/>
          </a:xfrm>
          <a:prstGeom prst="line">
            <a:avLst/>
          </a:prstGeom>
          <a:ln w="127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Isosceles Triangle 115"/>
          <p:cNvSpPr/>
          <p:nvPr userDrawn="1"/>
        </p:nvSpPr>
        <p:spPr bwMode="gray">
          <a:xfrm rot="5400000">
            <a:off x="608800" y="3482393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17" name="Isosceles Triangle 116"/>
          <p:cNvSpPr/>
          <p:nvPr userDrawn="1"/>
        </p:nvSpPr>
        <p:spPr bwMode="gray">
          <a:xfrm rot="16200000" flipH="1">
            <a:off x="3171209" y="3482393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grpSp>
        <p:nvGrpSpPr>
          <p:cNvPr id="118" name="Group 117"/>
          <p:cNvGrpSpPr/>
          <p:nvPr userDrawn="1"/>
        </p:nvGrpSpPr>
        <p:grpSpPr>
          <a:xfrm>
            <a:off x="4035694" y="3434868"/>
            <a:ext cx="2591663" cy="167059"/>
            <a:chOff x="699081" y="3434868"/>
            <a:chExt cx="2591663" cy="167059"/>
          </a:xfrm>
        </p:grpSpPr>
        <p:sp>
          <p:nvSpPr>
            <p:cNvPr id="119" name="Isosceles Triangle 118"/>
            <p:cNvSpPr/>
            <p:nvPr userDrawn="1"/>
          </p:nvSpPr>
          <p:spPr bwMode="gray">
            <a:xfrm rot="5400000">
              <a:off x="651556" y="3482393"/>
              <a:ext cx="167059" cy="7201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000" dirty="0">
                <a:solidFill>
                  <a:schemeClr val="bg1"/>
                </a:solidFill>
              </a:endParaRPr>
            </a:p>
          </p:txBody>
        </p:sp>
        <p:sp>
          <p:nvSpPr>
            <p:cNvPr id="120" name="Isosceles Triangle 119"/>
            <p:cNvSpPr/>
            <p:nvPr userDrawn="1"/>
          </p:nvSpPr>
          <p:spPr bwMode="gray">
            <a:xfrm rot="16200000" flipH="1">
              <a:off x="3171209" y="3482393"/>
              <a:ext cx="167059" cy="7201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1" name="Isosceles Triangle 120"/>
          <p:cNvSpPr/>
          <p:nvPr userDrawn="1"/>
        </p:nvSpPr>
        <p:spPr bwMode="gray">
          <a:xfrm rot="5400000">
            <a:off x="7323051" y="3482393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2" name="Isosceles Triangle 121"/>
          <p:cNvSpPr/>
          <p:nvPr userDrawn="1"/>
        </p:nvSpPr>
        <p:spPr bwMode="gray">
          <a:xfrm rot="16200000" flipH="1">
            <a:off x="9878709" y="3482393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3" name="Isosceles Triangle 122"/>
          <p:cNvSpPr/>
          <p:nvPr userDrawn="1"/>
        </p:nvSpPr>
        <p:spPr bwMode="gray">
          <a:xfrm rot="5400000">
            <a:off x="608800" y="2715966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4" name="Isosceles Triangle 123"/>
          <p:cNvSpPr/>
          <p:nvPr userDrawn="1"/>
        </p:nvSpPr>
        <p:spPr bwMode="gray">
          <a:xfrm rot="16200000" flipH="1">
            <a:off x="4917617" y="2715966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5" name="Isosceles Triangle 124"/>
          <p:cNvSpPr/>
          <p:nvPr userDrawn="1"/>
        </p:nvSpPr>
        <p:spPr bwMode="gray">
          <a:xfrm rot="5400000">
            <a:off x="5612648" y="2715966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6" name="Isosceles Triangle 125"/>
          <p:cNvSpPr/>
          <p:nvPr userDrawn="1"/>
        </p:nvSpPr>
        <p:spPr bwMode="gray">
          <a:xfrm rot="16200000" flipH="1">
            <a:off x="9878709" y="2715966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7" name="Isosceles Triangle 126"/>
          <p:cNvSpPr/>
          <p:nvPr userDrawn="1"/>
        </p:nvSpPr>
        <p:spPr bwMode="gray">
          <a:xfrm rot="5400000">
            <a:off x="608800" y="1987403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8" name="Isosceles Triangle 127"/>
          <p:cNvSpPr/>
          <p:nvPr userDrawn="1"/>
        </p:nvSpPr>
        <p:spPr bwMode="gray">
          <a:xfrm rot="16200000" flipH="1">
            <a:off x="9878709" y="1987403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29" name="TextBox 128"/>
          <p:cNvSpPr txBox="1"/>
          <p:nvPr userDrawn="1"/>
        </p:nvSpPr>
        <p:spPr>
          <a:xfrm>
            <a:off x="1833162" y="-39760"/>
            <a:ext cx="7027076" cy="258908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100" b="0" dirty="0">
                <a:solidFill>
                  <a:schemeClr val="bg1"/>
                </a:solidFill>
              </a:rPr>
              <a:t>Chapter</a:t>
            </a:r>
            <a:r>
              <a:rPr lang="en-GB" sz="1100" b="0" baseline="0" dirty="0">
                <a:solidFill>
                  <a:schemeClr val="bg1"/>
                </a:solidFill>
              </a:rPr>
              <a:t> markers – line these up with base of this grey area</a:t>
            </a:r>
            <a:endParaRPr lang="en-GB" sz="1100" b="0" dirty="0">
              <a:solidFill>
                <a:schemeClr val="bg1"/>
              </a:solidFill>
            </a:endParaRPr>
          </a:p>
        </p:txBody>
      </p:sp>
      <p:sp>
        <p:nvSpPr>
          <p:cNvPr id="130" name="Isosceles Triangle 129"/>
          <p:cNvSpPr/>
          <p:nvPr userDrawn="1"/>
        </p:nvSpPr>
        <p:spPr bwMode="gray">
          <a:xfrm rot="10800000" flipV="1">
            <a:off x="5263171" y="238125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31" name="TextBox 130"/>
          <p:cNvSpPr txBox="1"/>
          <p:nvPr userDrawn="1"/>
        </p:nvSpPr>
        <p:spPr>
          <a:xfrm>
            <a:off x="1361649" y="5793557"/>
            <a:ext cx="7970102" cy="353486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800" dirty="0">
                <a:solidFill>
                  <a:schemeClr val="bg1"/>
                </a:solidFill>
              </a:rPr>
              <a:t>Use these markers to realign</a:t>
            </a:r>
            <a:r>
              <a:rPr lang="en-GB" sz="1800" baseline="0" dirty="0">
                <a:solidFill>
                  <a:schemeClr val="bg1"/>
                </a:solidFill>
              </a:rPr>
              <a:t> guides</a:t>
            </a:r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 userDrawn="1"/>
        </p:nvSpPr>
        <p:spPr>
          <a:xfrm>
            <a:off x="732869" y="7092999"/>
            <a:ext cx="1474296" cy="258908"/>
          </a:xfrm>
          <a:prstGeom prst="rect">
            <a:avLst/>
          </a:prstGeom>
          <a:noFill/>
        </p:spPr>
        <p:txBody>
          <a:bodyPr wrap="none" lIns="72000" tIns="36000" rIns="72000" bIns="36000" rtlCol="0">
            <a:sp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100" dirty="0">
                <a:solidFill>
                  <a:schemeClr val="bg1"/>
                </a:solidFill>
              </a:rPr>
              <a:t>Base of logo sits here</a:t>
            </a:r>
          </a:p>
        </p:txBody>
      </p:sp>
      <p:cxnSp>
        <p:nvCxnSpPr>
          <p:cNvPr id="55" name="Straight Connector 54"/>
          <p:cNvCxnSpPr/>
          <p:nvPr userDrawn="1"/>
        </p:nvCxnSpPr>
        <p:spPr>
          <a:xfrm>
            <a:off x="542712" y="7299565"/>
            <a:ext cx="9596317" cy="0"/>
          </a:xfrm>
          <a:prstGeom prst="line">
            <a:avLst/>
          </a:prstGeom>
          <a:ln w="127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Isosceles Triangle 55"/>
          <p:cNvSpPr/>
          <p:nvPr userDrawn="1"/>
        </p:nvSpPr>
        <p:spPr bwMode="gray">
          <a:xfrm rot="10800000">
            <a:off x="565810" y="7186448"/>
            <a:ext cx="167059" cy="720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2428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Colour fill - Title+Sub, Full Page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5992" y="664382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4" name="Frame 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55992" y="1358142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555991" y="1969318"/>
            <a:ext cx="9566793" cy="4600575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 bwMode="gray">
          <a:xfrm>
            <a:off x="53889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938038"/>
      </p:ext>
    </p:extLst>
  </p:cSld>
  <p:clrMapOvr>
    <a:masterClrMapping/>
  </p:clrMapOvr>
  <p:transition>
    <p:fade/>
  </p:transition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5237" y="907191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552451" y="1956573"/>
            <a:ext cx="9594850" cy="469029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907314"/>
      </p:ext>
    </p:extLst>
  </p:cSld>
  <p:clrMapOvr>
    <a:masterClrMapping/>
  </p:clrMapOvr>
  <p:transition>
    <p:fade/>
  </p:transition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Full Page Content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3759" y="909836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541459" y="1950268"/>
            <a:ext cx="9588500" cy="451244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189909" y="7043375"/>
            <a:ext cx="2940050" cy="180000"/>
          </a:xfrm>
          <a:noFill/>
        </p:spPr>
        <p:txBody>
          <a:bodyPr lIns="0" tIns="0" rIns="0" bIns="0" anchor="b" anchorCtr="0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41458" y="6648073"/>
            <a:ext cx="6291141" cy="180000"/>
          </a:xfrm>
          <a:noFill/>
        </p:spPr>
        <p:txBody>
          <a:bodyPr lIns="0" tIns="0" rIns="0" bIns="0" anchor="b" anchorCtr="0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4280978095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46759" y="750890"/>
            <a:ext cx="3734337" cy="590349"/>
          </a:xfrm>
          <a:solidFill>
            <a:schemeClr val="accent3"/>
          </a:solidFill>
        </p:spPr>
        <p:txBody>
          <a:bodyPr tIns="18000" bIns="18000"/>
          <a:lstStyle>
            <a:lvl1pPr algn="l">
              <a:defRPr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552451" y="1963738"/>
            <a:ext cx="9594850" cy="468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552451" y="1408818"/>
            <a:ext cx="3465611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 marL="273050" indent="-273050">
              <a:buNone/>
              <a:defRPr lang="en-US" sz="2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Subtitle text (optional)</a:t>
            </a:r>
          </a:p>
        </p:txBody>
      </p:sp>
    </p:spTree>
    <p:extLst>
      <p:ext uri="{BB962C8B-B14F-4D97-AF65-F5344CB8AC3E}">
        <p14:creationId xmlns:p14="http://schemas.microsoft.com/office/powerpoint/2010/main" val="1007030559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Full, Base, Source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46338" y="722210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550998" y="1961381"/>
            <a:ext cx="9588500" cy="45013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50189" y="1397558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00690" y="7034702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52450" y="6645515"/>
            <a:ext cx="6307138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330147932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Long title &amp; Question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3833813" y="2189026"/>
            <a:ext cx="6313488" cy="4273687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549412" y="2611382"/>
            <a:ext cx="2925626" cy="38647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1"/>
            </a:lvl1pPr>
          </a:lstStyle>
          <a:p>
            <a:pPr lvl="0"/>
            <a:r>
              <a:rPr lang="en-US" dirty="0"/>
              <a:t>Question text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56218" y="2189026"/>
            <a:ext cx="569260" cy="360000"/>
          </a:xfrm>
          <a:solidFill>
            <a:schemeClr val="accent3"/>
          </a:solidFill>
        </p:spPr>
        <p:txBody>
          <a:bodyPr lIns="0" tIns="0" rIns="0" bIns="0">
            <a:no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Q#</a:t>
            </a:r>
            <a:endParaRPr lang="en-GB" dirty="0"/>
          </a:p>
        </p:txBody>
      </p:sp>
      <p:sp>
        <p:nvSpPr>
          <p:cNvPr id="18" name="Title 17"/>
          <p:cNvSpPr>
            <a:spLocks noGrp="1"/>
          </p:cNvSpPr>
          <p:nvPr>
            <p:ph type="title" hasCustomPrompt="1"/>
          </p:nvPr>
        </p:nvSpPr>
        <p:spPr>
          <a:xfrm>
            <a:off x="549412" y="673529"/>
            <a:ext cx="9609001" cy="1079426"/>
          </a:xfrm>
          <a:noFill/>
        </p:spPr>
        <p:txBody>
          <a:bodyPr wrap="square" lIns="0" tIns="0" rIns="0" bIns="0" anchor="t">
            <a:noAutofit/>
          </a:bodyPr>
          <a:lstStyle>
            <a:lvl1pPr marL="0" algn="l" defTabSz="914400" rtl="0" eaLnBrk="1" latinLnBrk="0" hangingPunct="1">
              <a:lnSpc>
                <a:spcPct val="120000"/>
              </a:lnSpc>
              <a:spcAft>
                <a:spcPts val="1000"/>
              </a:spcAft>
              <a:defRPr lang="en-GB" sz="2400" b="1" kern="1200" baseline="0" dirty="0">
                <a:solidFill>
                  <a:srgbClr val="FFFFFF"/>
                </a:solidFill>
                <a:highlight>
                  <a:srgbClr val="808080"/>
                </a:highlight>
                <a:latin typeface="+mn-lt"/>
                <a:ea typeface="Calibri"/>
                <a:cs typeface="Times New Roman"/>
              </a:defRPr>
            </a:lvl1pPr>
          </a:lstStyle>
          <a:p>
            <a:r>
              <a:rPr lang="en-US" dirty="0"/>
              <a:t>Long titles Click to edit Master title allows for 3 lines </a:t>
            </a:r>
            <a:br>
              <a:rPr lang="en-US" dirty="0"/>
            </a:br>
            <a:endParaRPr lang="en-GB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218364" y="7004885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49412" y="6645515"/>
            <a:ext cx="6310176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3508307299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2xContent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450" y="921114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552450" y="1763713"/>
            <a:ext cx="6280150" cy="4699000"/>
          </a:xfr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218364" y="1763713"/>
            <a:ext cx="2928936" cy="4699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617326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2xContent v1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4622" y="921114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552450" y="1963737"/>
            <a:ext cx="6280150" cy="449897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7218365" y="1963737"/>
            <a:ext cx="2928936" cy="449897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18364" y="7017259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52450" y="6650677"/>
            <a:ext cx="6307138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329821013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2xContent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1425" y="685110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551114" y="1963738"/>
            <a:ext cx="6308474" cy="4683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7218364" y="1963738"/>
            <a:ext cx="2928936" cy="4683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51114" y="1358142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57822568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Cover - Colou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71081" y="4194212"/>
            <a:ext cx="6030800" cy="447101"/>
          </a:xfrm>
          <a:solidFill>
            <a:schemeClr val="accent2"/>
          </a:solidFill>
        </p:spPr>
        <p:txBody>
          <a:bodyPr wrap="none" lIns="72000" tIns="36000" rIns="72000" bIns="36000" rtlCol="0" anchor="t">
            <a:spAutoFit/>
          </a:bodyPr>
          <a:lstStyle>
            <a:lvl1pPr marL="0" indent="0">
              <a:buNone/>
              <a:defRPr lang="en-GB" sz="2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 Click to add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570966" y="4798059"/>
            <a:ext cx="4955122" cy="998796"/>
          </a:xfrm>
        </p:spPr>
        <p:txBody>
          <a:bodyPr wrap="square"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58" name="Frame 157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3" name="Text Placeholder 6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550432" y="1988209"/>
            <a:ext cx="2195455" cy="682101"/>
          </a:xfrm>
          <a:solidFill>
            <a:schemeClr val="accent3"/>
          </a:solidFill>
        </p:spPr>
        <p:txBody>
          <a:bodyPr wrap="none" lIns="72000" tIns="36000" rIns="72000" bIns="36000" rtlCol="0" anchor="b">
            <a:spAutoFit/>
          </a:bodyPr>
          <a:lstStyle>
            <a:lvl1pPr marL="0" indent="0">
              <a:buFontTx/>
              <a:buNone/>
              <a:defRPr lang="en-US" sz="36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Title here</a:t>
            </a:r>
          </a:p>
        </p:txBody>
      </p:sp>
      <p:sp>
        <p:nvSpPr>
          <p:cNvPr id="14" name="Text Placeholder 6"/>
          <p:cNvSpPr>
            <a:spLocks noGrp="1" noChangeAspect="1"/>
          </p:cNvSpPr>
          <p:nvPr>
            <p:ph type="body" sz="quarter" idx="14" hasCustomPrompt="1"/>
          </p:nvPr>
        </p:nvSpPr>
        <p:spPr bwMode="gray">
          <a:xfrm>
            <a:off x="563662" y="3098530"/>
            <a:ext cx="2322092" cy="682101"/>
          </a:xfrm>
          <a:solidFill>
            <a:schemeClr val="accent3"/>
          </a:solidFill>
        </p:spPr>
        <p:txBody>
          <a:bodyPr wrap="none" lIns="72000" tIns="36000" rIns="72000" bIns="36000" rtlCol="0" anchor="b">
            <a:spAutoFit/>
          </a:bodyPr>
          <a:lstStyle>
            <a:lvl1pPr marL="0" indent="0">
              <a:buFontTx/>
              <a:buNone/>
              <a:defRPr lang="en-US" sz="36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Title  here</a:t>
            </a:r>
          </a:p>
        </p:txBody>
      </p:sp>
      <p:sp>
        <p:nvSpPr>
          <p:cNvPr id="11" name="TextBox 10"/>
          <p:cNvSpPr txBox="1"/>
          <p:nvPr userDrawn="1"/>
        </p:nvSpPr>
        <p:spPr bwMode="gray">
          <a:xfrm>
            <a:off x="551636" y="6116229"/>
            <a:ext cx="5721229" cy="406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200" dirty="0">
                <a:solidFill>
                  <a:schemeClr val="bg1"/>
                </a:solidFill>
                <a:latin typeface="Calibri" pitchFamily="34" charset="0"/>
              </a:rPr>
              <a:t>© 2016 Ipsos.  All rights reserved. Contains Ipsos' Confidential and Proprietary information and may not be disclosed or reproduced without the prior written consent of Ipsos.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 userDrawn="1"/>
        </p:nvSpPr>
        <p:spPr bwMode="gray"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65" y="6730368"/>
            <a:ext cx="3432038" cy="578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1768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2xContent v1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7819" y="713686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 hasCustomPrompt="1"/>
          </p:nvPr>
        </p:nvSpPr>
        <p:spPr>
          <a:xfrm>
            <a:off x="552450" y="1963737"/>
            <a:ext cx="6307138" cy="449897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7218363" y="1963737"/>
            <a:ext cx="2928937" cy="449897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18364" y="7007320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52450" y="6645605"/>
            <a:ext cx="6307138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52450" y="1373009"/>
            <a:ext cx="3048830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2400" b="1" dirty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Subtitle click to edit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209967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2xContent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9138" y="921114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52450" y="1963737"/>
            <a:ext cx="4616450" cy="4683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5521326" y="1963737"/>
            <a:ext cx="4625974" cy="4683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1947297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2xContent v2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1457" y="921114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552450" y="1963737"/>
            <a:ext cx="4616450" cy="449897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5521326" y="1963737"/>
            <a:ext cx="4625974" cy="449897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18364" y="7014824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52450" y="6655879"/>
            <a:ext cx="46164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2861626011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2xContent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881" y="684287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552450" y="1963738"/>
            <a:ext cx="4616450" cy="4683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5521325" y="1963738"/>
            <a:ext cx="4625976" cy="4683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50627" y="1350213"/>
            <a:ext cx="2621212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280069585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2xContent v2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633" y="672590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 hasCustomPrompt="1"/>
          </p:nvPr>
        </p:nvSpPr>
        <p:spPr>
          <a:xfrm>
            <a:off x="552450" y="1963738"/>
            <a:ext cx="4616450" cy="449897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5521326" y="1963738"/>
            <a:ext cx="4625974" cy="449897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55447" y="1352907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18364" y="7014824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55447" y="6645515"/>
            <a:ext cx="6304141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205063055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2xContent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743" y="921114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552450" y="1963738"/>
            <a:ext cx="2922588" cy="46831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3833814" y="1963738"/>
            <a:ext cx="6313486" cy="46831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52398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2xContent v3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743" y="921114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18364" y="7014824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52450" y="6645605"/>
            <a:ext cx="6307138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52450" y="1963738"/>
            <a:ext cx="2922588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6"/>
          </p:nvPr>
        </p:nvSpPr>
        <p:spPr>
          <a:xfrm>
            <a:off x="3833813" y="1963738"/>
            <a:ext cx="6313487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6014962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2xContent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48643" y="662316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552450" y="1963738"/>
            <a:ext cx="2922588" cy="44989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833814" y="1963738"/>
            <a:ext cx="6313486" cy="44989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54856" y="1338516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251914756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2xContent v3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49821" y="675560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 hasCustomPrompt="1"/>
          </p:nvPr>
        </p:nvSpPr>
        <p:spPr>
          <a:xfrm>
            <a:off x="552450" y="1963737"/>
            <a:ext cx="2922588" cy="44989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/>
          </p:nvPr>
        </p:nvSpPr>
        <p:spPr>
          <a:xfrm>
            <a:off x="3887787" y="1963737"/>
            <a:ext cx="6261661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56034" y="1351760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18364" y="7004885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52450" y="6645515"/>
            <a:ext cx="6307138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2170763258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3x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9139" y="921114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559137" y="1963738"/>
            <a:ext cx="2941200" cy="468312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884268" y="1963738"/>
            <a:ext cx="2941200" cy="468312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7209399" y="1963738"/>
            <a:ext cx="2941200" cy="468312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239394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Fly/Statement - 1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436700" y="180231"/>
            <a:ext cx="5086029" cy="7200057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None/>
              <a:defRPr sz="24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57098" y="2635995"/>
            <a:ext cx="2298240" cy="626701"/>
          </a:xfrm>
          <a:solidFill>
            <a:schemeClr val="accent3"/>
          </a:solidFill>
        </p:spPr>
        <p:txBody>
          <a:bodyPr anchor="b"/>
          <a:lstStyle>
            <a:lvl1pPr algn="l">
              <a:defRPr sz="3600">
                <a:latin typeface="+mj-lt"/>
              </a:defRPr>
            </a:lvl1pPr>
          </a:lstStyle>
          <a:p>
            <a:r>
              <a:rPr lang="en-US" dirty="0"/>
              <a:t>Fly style 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57098" y="3319336"/>
            <a:ext cx="3055242" cy="478968"/>
          </a:xfrm>
          <a:solidFill>
            <a:schemeClr val="accent2"/>
          </a:solidFill>
        </p:spPr>
        <p:txBody>
          <a:bodyPr wrap="none" lIns="72000" tIns="36000" rIns="72000" bIns="36000" rtlCol="0" anchor="t">
            <a:spAutoFit/>
          </a:bodyPr>
          <a:lstStyle>
            <a:lvl1pPr marL="0" indent="0">
              <a:buNone/>
              <a:defRPr lang="en-GB" sz="2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57098" y="3959925"/>
            <a:ext cx="4411746" cy="2412994"/>
          </a:xfrm>
        </p:spPr>
        <p:txBody>
          <a:bodyPr wrap="square"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44" name="Frame 4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 bwMode="gray">
          <a:xfrm>
            <a:off x="5256700" y="108224"/>
            <a:ext cx="180000" cy="7281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13" name="TextBox 12"/>
          <p:cNvSpPr txBox="1"/>
          <p:nvPr userDrawn="1"/>
        </p:nvSpPr>
        <p:spPr bwMode="gray">
          <a:xfrm>
            <a:off x="542164" y="743692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Law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Society of Scotland Survey of Members 2016 I Version 1 I Internal Use Only </a:t>
            </a:r>
            <a:endParaRPr lang="en-GB" sz="700" dirty="0">
              <a:solidFill>
                <a:schemeClr val="tx1"/>
              </a:solidFill>
              <a:latin typeface="Segoe UI Light" panose="020B0502040204020203" pitchFamily="34" charset="0"/>
            </a:endParaRPr>
          </a:p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)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767733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3xContent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450" y="927803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552450" y="1963737"/>
            <a:ext cx="2941200" cy="4498975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3880924" y="1963737"/>
            <a:ext cx="2941200" cy="4498975"/>
          </a:xfrm>
        </p:spPr>
        <p:txBody>
          <a:bodyPr/>
          <a:lstStyle>
            <a:lvl1pPr>
              <a:defRPr sz="2200" baseline="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6" hasCustomPrompt="1"/>
          </p:nvPr>
        </p:nvSpPr>
        <p:spPr>
          <a:xfrm>
            <a:off x="7209399" y="1963737"/>
            <a:ext cx="2941200" cy="4498975"/>
          </a:xfrm>
        </p:spPr>
        <p:txBody>
          <a:bodyPr/>
          <a:lstStyle>
            <a:lvl1pPr>
              <a:defRPr sz="2200" baseline="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18364" y="7018325"/>
            <a:ext cx="2932236" cy="178934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552450" y="6645515"/>
            <a:ext cx="6307138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950334476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3x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4824" y="699046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552450" y="1963738"/>
            <a:ext cx="2941200" cy="449897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876442" y="1963738"/>
            <a:ext cx="2941200" cy="449897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200434" y="1963738"/>
            <a:ext cx="2941200" cy="449897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56034" y="1351760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2674215230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, 3xContent v3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416" y="693138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552450" y="1963738"/>
            <a:ext cx="2941200" cy="449897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 hasCustomPrompt="1"/>
          </p:nvPr>
        </p:nvSpPr>
        <p:spPr>
          <a:xfrm>
            <a:off x="3876570" y="1963738"/>
            <a:ext cx="2941200" cy="449897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8" hasCustomPrompt="1"/>
          </p:nvPr>
        </p:nvSpPr>
        <p:spPr>
          <a:xfrm>
            <a:off x="7200690" y="1963738"/>
            <a:ext cx="2941200" cy="449897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52416" y="1352997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18364" y="7007320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52416" y="6645515"/>
            <a:ext cx="6307172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1382737355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60163" y="921114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194834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 Only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3183" y="921114"/>
            <a:ext cx="3734337" cy="626701"/>
          </a:xfrm>
          <a:solidFill>
            <a:schemeClr val="accent3"/>
          </a:solidFill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18364" y="7014824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52450" y="6645515"/>
            <a:ext cx="6307138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540607415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0084" y="674013"/>
            <a:ext cx="4394583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Master title</a:t>
            </a:r>
            <a:endParaRPr lang="en-GB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56299" y="1351666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2072371609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Title, Subtitle Only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3977" y="684287"/>
            <a:ext cx="4394583" cy="626701"/>
          </a:xfrm>
          <a:solidFill>
            <a:schemeClr val="accent3"/>
          </a:solidFill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Master title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49918" y="1365442"/>
            <a:ext cx="2536254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text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18364" y="7014824"/>
            <a:ext cx="2940050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60192" y="6645515"/>
            <a:ext cx="6299396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3560666717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9094223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Blank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18363" y="7014824"/>
            <a:ext cx="2940049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52450" y="6650677"/>
            <a:ext cx="6307138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l">
              <a:buFontTx/>
              <a:buNone/>
              <a:defRPr sz="800"/>
            </a:lvl1pPr>
            <a:lvl2pPr marL="525902" indent="0">
              <a:buFontTx/>
              <a:buNone/>
              <a:defRPr/>
            </a:lvl2pPr>
            <a:lvl3pPr marL="1051804" indent="0">
              <a:buFontTx/>
              <a:buNone/>
              <a:defRPr/>
            </a:lvl3pPr>
            <a:lvl4pPr marL="1577706" indent="0">
              <a:buFontTx/>
              <a:buNone/>
              <a:defRPr/>
            </a:lvl4pPr>
            <a:lvl5pPr marL="2103606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base</a:t>
            </a:r>
          </a:p>
        </p:txBody>
      </p:sp>
    </p:spTree>
    <p:extLst>
      <p:ext uri="{BB962C8B-B14F-4D97-AF65-F5344CB8AC3E}">
        <p14:creationId xmlns:p14="http://schemas.microsoft.com/office/powerpoint/2010/main" val="1450832922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1 picture left - content 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180975" y="179389"/>
            <a:ext cx="5085249" cy="7198553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9990540" y="7409182"/>
            <a:ext cx="576063" cy="1184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fld id="{08492756-E806-4604-9C5F-A6997CE6540C}" type="slidenum">
              <a:rPr lang="en-GB" sz="700" smtClean="0">
                <a:solidFill>
                  <a:schemeClr val="tx1"/>
                </a:solidFill>
                <a:latin typeface="Segoe UI Light" panose="020B0502040204020203" pitchFamily="34" charset="0"/>
              </a:rPr>
              <a:pPr algn="r">
                <a:lnSpc>
                  <a:spcPct val="110000"/>
                </a:lnSpc>
                <a:spcBef>
                  <a:spcPts val="2760"/>
                </a:spcBef>
                <a:buClr>
                  <a:schemeClr val="bg2"/>
                </a:buClr>
              </a:pPr>
              <a:t>‹#›</a:t>
            </a:fld>
            <a:endParaRPr lang="en-GB" sz="7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5" name="Content Placeholder 6"/>
          <p:cNvSpPr>
            <a:spLocks noGrp="1"/>
          </p:cNvSpPr>
          <p:nvPr>
            <p:ph sz="quarter" idx="12"/>
          </p:nvPr>
        </p:nvSpPr>
        <p:spPr>
          <a:xfrm>
            <a:off x="5662944" y="2464609"/>
            <a:ext cx="4495470" cy="3980318"/>
          </a:xfrm>
        </p:spPr>
        <p:txBody>
          <a:bodyPr lIns="0" rIns="0">
            <a:noAutofit/>
          </a:bodyPr>
          <a:lstStyle>
            <a:lvl1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4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662944" y="918839"/>
            <a:ext cx="3756187" cy="626701"/>
          </a:xfrm>
          <a:solidFill>
            <a:schemeClr val="accent3"/>
          </a:solidFill>
        </p:spPr>
        <p:txBody>
          <a:bodyPr wrap="none" lIns="82819" tIns="72000" rIns="82819" bIns="0" rtlCol="0" anchor="ctr">
            <a:spAutoFit/>
          </a:bodyPr>
          <a:lstStyle>
            <a:lvl1pPr algn="l">
              <a:defRPr lang="en-GB" dirty="0"/>
            </a:lvl1pPr>
          </a:lstStyle>
          <a:p>
            <a:pPr marL="0" lvl="0" indent="0" algn="l">
              <a:spcBef>
                <a:spcPct val="20000"/>
              </a:spcBef>
              <a:buFont typeface="Arial" panose="020B0604020202020204" pitchFamily="34" charset="0"/>
            </a:pPr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662944" y="1673717"/>
            <a:ext cx="3055242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subtitle</a:t>
            </a:r>
          </a:p>
        </p:txBody>
      </p:sp>
      <p:sp>
        <p:nvSpPr>
          <p:cNvPr id="24" name="TextBox 23"/>
          <p:cNvSpPr txBox="1"/>
          <p:nvPr userDrawn="1"/>
        </p:nvSpPr>
        <p:spPr bwMode="gray">
          <a:xfrm>
            <a:off x="433826" y="7377942"/>
            <a:ext cx="4895999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+mn-lt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+mn-lt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1" name="Frame 10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 bwMode="gray">
          <a:xfrm>
            <a:off x="5266225" y="175282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13" name="TextBox 12"/>
          <p:cNvSpPr txBox="1"/>
          <p:nvPr userDrawn="1"/>
        </p:nvSpPr>
        <p:spPr bwMode="gray">
          <a:xfrm>
            <a:off x="193126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54221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Fly 2 - Image Le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162124" y="180231"/>
            <a:ext cx="5094576" cy="720005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650339" y="2442459"/>
            <a:ext cx="2298240" cy="626701"/>
          </a:xfrm>
          <a:solidFill>
            <a:schemeClr val="accent3"/>
          </a:solidFill>
        </p:spPr>
        <p:txBody>
          <a:bodyPr anchor="b"/>
          <a:lstStyle>
            <a:lvl1pPr algn="l">
              <a:defRPr sz="3600" baseline="0">
                <a:latin typeface="+mj-lt"/>
              </a:defRPr>
            </a:lvl1pPr>
          </a:lstStyle>
          <a:p>
            <a:r>
              <a:rPr lang="en-US" dirty="0"/>
              <a:t>Fly style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650341" y="3125800"/>
            <a:ext cx="3055242" cy="478968"/>
          </a:xfrm>
          <a:solidFill>
            <a:schemeClr val="accent2"/>
          </a:solidFill>
        </p:spPr>
        <p:txBody>
          <a:bodyPr wrap="none" lIns="72000" tIns="36000" rIns="72000" bIns="36000" rtlCol="0" anchor="t">
            <a:spAutoFit/>
          </a:bodyPr>
          <a:lstStyle>
            <a:lvl1pPr marL="0" indent="0">
              <a:buNone/>
              <a:defRPr lang="en-GB" sz="2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650341" y="3766389"/>
            <a:ext cx="4653894" cy="3037636"/>
          </a:xfrm>
        </p:spPr>
        <p:txBody>
          <a:bodyPr wrap="square"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44" name="Frame 4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 bwMode="gray">
          <a:xfrm>
            <a:off x="5256700" y="108224"/>
            <a:ext cx="180000" cy="7281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13" name="TextBox 12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287670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1 picture right - content le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418697" y="179389"/>
            <a:ext cx="5093728" cy="7198553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9990540" y="7413831"/>
            <a:ext cx="576063" cy="1184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fld id="{08492756-E806-4604-9C5F-A6997CE6540C}" type="slidenum">
              <a:rPr lang="en-GB" sz="700" smtClean="0">
                <a:solidFill>
                  <a:schemeClr val="tx1"/>
                </a:solidFill>
                <a:latin typeface="Segoe UI Light" panose="020B0502040204020203" pitchFamily="34" charset="0"/>
              </a:rPr>
              <a:pPr algn="r">
                <a:lnSpc>
                  <a:spcPct val="110000"/>
                </a:lnSpc>
                <a:spcBef>
                  <a:spcPts val="2760"/>
                </a:spcBef>
                <a:buClr>
                  <a:schemeClr val="bg2"/>
                </a:buClr>
              </a:pPr>
              <a:t>‹#›</a:t>
            </a:fld>
            <a:endParaRPr lang="en-GB" sz="7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1" name="Content Placeholder 6"/>
          <p:cNvSpPr>
            <a:spLocks noGrp="1"/>
          </p:cNvSpPr>
          <p:nvPr>
            <p:ph sz="quarter" idx="12"/>
          </p:nvPr>
        </p:nvSpPr>
        <p:spPr>
          <a:xfrm>
            <a:off x="552449" y="1949519"/>
            <a:ext cx="4506219" cy="3980318"/>
          </a:xfrm>
        </p:spPr>
        <p:txBody>
          <a:bodyPr lIns="0" rIns="0">
            <a:noAutofit/>
          </a:bodyPr>
          <a:lstStyle>
            <a:lvl1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4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61381" y="632827"/>
            <a:ext cx="3756187" cy="626701"/>
          </a:xfrm>
          <a:solidFill>
            <a:schemeClr val="accent3"/>
          </a:solidFill>
        </p:spPr>
        <p:txBody>
          <a:bodyPr wrap="none" lIns="82819" tIns="72000" rIns="82819" bIns="0" rtlCol="0" anchor="ctr">
            <a:spAutoFit/>
          </a:bodyPr>
          <a:lstStyle>
            <a:lvl1pPr algn="l">
              <a:defRPr lang="en-GB" dirty="0"/>
            </a:lvl1pPr>
          </a:lstStyle>
          <a:p>
            <a:pPr marL="0" lvl="0" indent="0" algn="l">
              <a:spcBef>
                <a:spcPct val="20000"/>
              </a:spcBef>
              <a:buFont typeface="Arial" panose="020B0604020202020204" pitchFamily="34" charset="0"/>
            </a:pPr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61381" y="1336207"/>
            <a:ext cx="3055242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subtitle</a:t>
            </a:r>
          </a:p>
        </p:txBody>
      </p:sp>
      <p:sp>
        <p:nvSpPr>
          <p:cNvPr id="12" name="Frame 11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 bwMode="gray">
          <a:xfrm>
            <a:off x="5266225" y="175282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1" name="TextBox 20"/>
          <p:cNvSpPr txBox="1"/>
          <p:nvPr userDrawn="1"/>
        </p:nvSpPr>
        <p:spPr bwMode="gray">
          <a:xfrm>
            <a:off x="53889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95537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2 pictures right - content le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gray">
          <a:xfrm>
            <a:off x="5356226" y="79403"/>
            <a:ext cx="5247058" cy="7334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429956" y="3866361"/>
            <a:ext cx="5068712" cy="351158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35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5429956" y="180232"/>
            <a:ext cx="5068712" cy="35304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6" name="Rectangle 5"/>
          <p:cNvSpPr/>
          <p:nvPr userDrawn="1"/>
        </p:nvSpPr>
        <p:spPr bwMode="gray">
          <a:xfrm>
            <a:off x="5378371" y="3690631"/>
            <a:ext cx="5224913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1651" tIns="105826" rIns="211651" bIns="1058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3528"/>
              </a:spcBef>
              <a:buClr>
                <a:schemeClr val="bg2"/>
              </a:buClr>
            </a:pPr>
            <a:endParaRPr lang="en-GB" sz="29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9990540" y="7409182"/>
            <a:ext cx="576063" cy="1184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fld id="{08492756-E806-4604-9C5F-A6997CE6540C}" type="slidenum">
              <a:rPr lang="en-GB" sz="700" smtClean="0">
                <a:solidFill>
                  <a:schemeClr val="tx1"/>
                </a:solidFill>
                <a:latin typeface="Segoe UI Light" panose="020B0502040204020203" pitchFamily="34" charset="0"/>
              </a:rPr>
              <a:pPr algn="r">
                <a:lnSpc>
                  <a:spcPct val="110000"/>
                </a:lnSpc>
                <a:spcBef>
                  <a:spcPts val="2760"/>
                </a:spcBef>
                <a:buClr>
                  <a:schemeClr val="bg2"/>
                </a:buClr>
              </a:pPr>
              <a:t>‹#›</a:t>
            </a:fld>
            <a:endParaRPr lang="en-GB" sz="7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7" name="Content Placeholder 6"/>
          <p:cNvSpPr>
            <a:spLocks noGrp="1"/>
          </p:cNvSpPr>
          <p:nvPr>
            <p:ph sz="quarter" idx="12"/>
          </p:nvPr>
        </p:nvSpPr>
        <p:spPr>
          <a:xfrm>
            <a:off x="548071" y="1960553"/>
            <a:ext cx="4510597" cy="3980318"/>
          </a:xfrm>
        </p:spPr>
        <p:txBody>
          <a:bodyPr lIns="0" rIns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4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58651" y="622463"/>
            <a:ext cx="3756187" cy="626701"/>
          </a:xfrm>
          <a:solidFill>
            <a:schemeClr val="accent3"/>
          </a:solidFill>
        </p:spPr>
        <p:txBody>
          <a:bodyPr wrap="none" lIns="82819" tIns="72000" rIns="82819" bIns="0" rtlCol="0" anchor="ctr">
            <a:spAutoFit/>
          </a:bodyPr>
          <a:lstStyle>
            <a:lvl1pPr algn="l">
              <a:defRPr lang="en-GB" dirty="0"/>
            </a:lvl1pPr>
          </a:lstStyle>
          <a:p>
            <a:pPr marL="0" lvl="0" indent="0" algn="l">
              <a:spcBef>
                <a:spcPct val="20000"/>
              </a:spcBef>
              <a:buFont typeface="Arial" panose="020B0604020202020204" pitchFamily="34" charset="0"/>
            </a:pPr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558651" y="1336245"/>
            <a:ext cx="3055242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subtitle</a:t>
            </a:r>
          </a:p>
        </p:txBody>
      </p:sp>
      <p:sp>
        <p:nvSpPr>
          <p:cNvPr id="15" name="Frame 14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0" name="Rectangle 19"/>
          <p:cNvSpPr/>
          <p:nvPr userDrawn="1"/>
        </p:nvSpPr>
        <p:spPr bwMode="gray">
          <a:xfrm>
            <a:off x="5266225" y="175282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4" name="TextBox 23"/>
          <p:cNvSpPr txBox="1"/>
          <p:nvPr userDrawn="1"/>
        </p:nvSpPr>
        <p:spPr bwMode="gray">
          <a:xfrm>
            <a:off x="53889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25" name="TextBox 24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432530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3 pictures right - content le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 bwMode="gray">
          <a:xfrm>
            <a:off x="5356226" y="79403"/>
            <a:ext cx="5247058" cy="7334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7214464" y="181778"/>
            <a:ext cx="1573200" cy="7187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20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8973749" y="181778"/>
            <a:ext cx="1538676" cy="7187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2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5454869" y="181778"/>
            <a:ext cx="1573200" cy="7187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27" name="Content Placeholder 6"/>
          <p:cNvSpPr>
            <a:spLocks noGrp="1"/>
          </p:cNvSpPr>
          <p:nvPr userDrawn="1">
            <p:ph sz="quarter" idx="12"/>
          </p:nvPr>
        </p:nvSpPr>
        <p:spPr>
          <a:xfrm>
            <a:off x="546785" y="2268463"/>
            <a:ext cx="4622115" cy="3980318"/>
          </a:xfrm>
        </p:spPr>
        <p:txBody>
          <a:bodyPr lIns="0" rIns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4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Title 1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545561" y="838397"/>
            <a:ext cx="3756187" cy="626701"/>
          </a:xfrm>
          <a:solidFill>
            <a:schemeClr val="accent3"/>
          </a:solidFill>
        </p:spPr>
        <p:txBody>
          <a:bodyPr wrap="none" lIns="82819" tIns="72000" rIns="82819" bIns="0" rtlCol="0" anchor="ctr">
            <a:spAutoFit/>
          </a:bodyPr>
          <a:lstStyle>
            <a:lvl1pPr algn="l">
              <a:defRPr lang="en-GB" dirty="0"/>
            </a:lvl1pPr>
          </a:lstStyle>
          <a:p>
            <a:pPr marL="0" lvl="0" indent="0" algn="l">
              <a:spcBef>
                <a:spcPct val="20000"/>
              </a:spcBef>
              <a:buFont typeface="Arial" panose="020B0604020202020204" pitchFamily="34" charset="0"/>
            </a:pPr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0" name="Text Placeholder 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45561" y="1531631"/>
            <a:ext cx="3055242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subtitle</a:t>
            </a:r>
          </a:p>
        </p:txBody>
      </p:sp>
      <p:sp>
        <p:nvSpPr>
          <p:cNvPr id="4" name="Rectangle 3"/>
          <p:cNvSpPr/>
          <p:nvPr userDrawn="1"/>
        </p:nvSpPr>
        <p:spPr bwMode="gray">
          <a:xfrm>
            <a:off x="5256700" y="159260"/>
            <a:ext cx="180000" cy="7311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9" name="Rectangle 28"/>
          <p:cNvSpPr/>
          <p:nvPr userDrawn="1"/>
        </p:nvSpPr>
        <p:spPr bwMode="gray">
          <a:xfrm>
            <a:off x="8793749" y="159260"/>
            <a:ext cx="180000" cy="7311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32" name="Rectangle 31"/>
          <p:cNvSpPr/>
          <p:nvPr userDrawn="1"/>
        </p:nvSpPr>
        <p:spPr bwMode="gray">
          <a:xfrm>
            <a:off x="7034463" y="159260"/>
            <a:ext cx="180000" cy="7311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2" name="TextBox 21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24" name="TextBox 23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216620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pictures Left - content 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ame 15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 bwMode="gray">
          <a:xfrm>
            <a:off x="133000" y="127323"/>
            <a:ext cx="5148209" cy="7281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20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3692551" y="181778"/>
            <a:ext cx="1573200" cy="7187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2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78676" y="181778"/>
            <a:ext cx="1573200" cy="7187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1931953" y="181778"/>
            <a:ext cx="1604037" cy="7187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4" name="Rectangle 3"/>
          <p:cNvSpPr/>
          <p:nvPr userDrawn="1"/>
        </p:nvSpPr>
        <p:spPr bwMode="gray">
          <a:xfrm>
            <a:off x="5256700" y="159260"/>
            <a:ext cx="180000" cy="7311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7" name="Content Placeholder 6"/>
          <p:cNvSpPr>
            <a:spLocks noGrp="1"/>
          </p:cNvSpPr>
          <p:nvPr>
            <p:ph sz="quarter" idx="12"/>
          </p:nvPr>
        </p:nvSpPr>
        <p:spPr>
          <a:xfrm>
            <a:off x="5636077" y="2464609"/>
            <a:ext cx="4522336" cy="3980318"/>
          </a:xfrm>
        </p:spPr>
        <p:txBody>
          <a:bodyPr lIns="0" rIns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4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662944" y="797391"/>
            <a:ext cx="3756187" cy="626701"/>
          </a:xfrm>
          <a:solidFill>
            <a:schemeClr val="accent3"/>
          </a:solidFill>
        </p:spPr>
        <p:txBody>
          <a:bodyPr wrap="none" lIns="82819" tIns="72000" rIns="82819" bIns="0" rtlCol="0" anchor="ctr">
            <a:spAutoFit/>
          </a:bodyPr>
          <a:lstStyle>
            <a:lvl1pPr algn="l">
              <a:defRPr lang="en-GB" dirty="0"/>
            </a:lvl1pPr>
          </a:lstStyle>
          <a:p>
            <a:pPr marL="0" lvl="0" indent="0" algn="l">
              <a:spcBef>
                <a:spcPct val="20000"/>
              </a:spcBef>
              <a:buFont typeface="Arial" panose="020B0604020202020204" pitchFamily="34" charset="0"/>
            </a:pPr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662944" y="1531721"/>
            <a:ext cx="3055242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subtitle</a:t>
            </a:r>
          </a:p>
        </p:txBody>
      </p:sp>
      <p:sp>
        <p:nvSpPr>
          <p:cNvPr id="29" name="Rectangle 28"/>
          <p:cNvSpPr/>
          <p:nvPr userDrawn="1"/>
        </p:nvSpPr>
        <p:spPr bwMode="gray">
          <a:xfrm>
            <a:off x="3511788" y="159260"/>
            <a:ext cx="180000" cy="7311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32" name="Rectangle 31"/>
          <p:cNvSpPr/>
          <p:nvPr userDrawn="1"/>
        </p:nvSpPr>
        <p:spPr bwMode="gray">
          <a:xfrm>
            <a:off x="1752502" y="159260"/>
            <a:ext cx="180000" cy="7311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4" name="TextBox 23"/>
          <p:cNvSpPr txBox="1"/>
          <p:nvPr userDrawn="1"/>
        </p:nvSpPr>
        <p:spPr bwMode="gray">
          <a:xfrm>
            <a:off x="53889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25" name="TextBox 24"/>
          <p:cNvSpPr txBox="1"/>
          <p:nvPr userDrawn="1"/>
        </p:nvSpPr>
        <p:spPr>
          <a:xfrm>
            <a:off x="546264" y="7240530"/>
            <a:ext cx="936154" cy="10919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700" b="0" dirty="0">
                <a:solidFill>
                  <a:schemeClr val="bg1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Ipsos</a:t>
            </a:r>
            <a:r>
              <a:rPr lang="en-GB" sz="700" b="0" baseline="0" dirty="0">
                <a:solidFill>
                  <a:schemeClr val="bg1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MORI – Your WSBL</a:t>
            </a:r>
            <a:endParaRPr lang="en-GB" sz="700" b="0" dirty="0">
              <a:solidFill>
                <a:schemeClr val="bg1"/>
              </a:solidFill>
              <a:latin typeface="Segoe UI Light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4935008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Statem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666702" y="3328785"/>
            <a:ext cx="9360000" cy="903700"/>
          </a:xfrm>
          <a:noFill/>
        </p:spPr>
        <p:txBody>
          <a:bodyPr wrap="square" anchor="ctr"/>
          <a:lstStyle>
            <a:lvl1pPr>
              <a:defRPr sz="5400"/>
            </a:lvl1pPr>
          </a:lstStyle>
          <a:p>
            <a:r>
              <a:rPr lang="en-US" dirty="0"/>
              <a:t>Click to add statement</a:t>
            </a:r>
            <a:endParaRPr lang="en-GB" dirty="0"/>
          </a:p>
        </p:txBody>
      </p:sp>
      <p:sp>
        <p:nvSpPr>
          <p:cNvPr id="24" name="Frame 2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880233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media fi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42914" y="4500711"/>
            <a:ext cx="4895999" cy="1377348"/>
          </a:xfrm>
        </p:spPr>
        <p:txBody>
          <a:bodyPr wrap="square" lIns="82819" tIns="41410" rIns="82819" bIns="41410">
            <a:normAutofit/>
          </a:bodyPr>
          <a:lstStyle>
            <a:lvl1pPr marL="0" indent="0">
              <a:spcBef>
                <a:spcPts val="1380"/>
              </a:spcBef>
              <a:buNone/>
              <a:defRPr sz="1900">
                <a:solidFill>
                  <a:schemeClr val="bg1"/>
                </a:solidFill>
              </a:defRPr>
            </a:lvl1pPr>
            <a:lvl2pPr marL="525902" indent="0">
              <a:buNone/>
              <a:defRPr>
                <a:solidFill>
                  <a:schemeClr val="bg1"/>
                </a:solidFill>
              </a:defRPr>
            </a:lvl2pPr>
            <a:lvl3pPr marL="1051802" indent="0">
              <a:buNone/>
              <a:defRPr>
                <a:solidFill>
                  <a:schemeClr val="bg1"/>
                </a:solidFill>
              </a:defRPr>
            </a:lvl3pPr>
            <a:lvl4pPr marL="1577704" indent="0">
              <a:buNone/>
              <a:defRPr>
                <a:solidFill>
                  <a:schemeClr val="bg1"/>
                </a:solidFill>
              </a:defRPr>
            </a:lvl4pPr>
            <a:lvl5pPr marL="210360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43030" y="3852639"/>
            <a:ext cx="3562609" cy="519646"/>
          </a:xfrm>
          <a:solidFill>
            <a:schemeClr val="accent2"/>
          </a:solidFill>
        </p:spPr>
        <p:txBody>
          <a:bodyPr wrap="none" lIns="82819" tIns="41410" rIns="82819" bIns="41410" rtlCol="0" anchor="t">
            <a:spAutoFit/>
          </a:bodyPr>
          <a:lstStyle>
            <a:lvl1pPr marL="0" indent="0">
              <a:lnSpc>
                <a:spcPts val="3360"/>
              </a:lnSpc>
              <a:spcAft>
                <a:spcPts val="0"/>
              </a:spcAft>
              <a:buNone/>
              <a:defRPr lang="en-GB" sz="28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43026" y="2987613"/>
            <a:ext cx="5136260" cy="914848"/>
          </a:xfrm>
          <a:solidFill>
            <a:schemeClr val="accent3"/>
          </a:solidFill>
        </p:spPr>
        <p:txBody>
          <a:bodyPr tIns="144000" bIns="0" anchor="ctr"/>
          <a:lstStyle>
            <a:lvl1pPr algn="l">
              <a:defRPr sz="5000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Media Placeholder 2"/>
          <p:cNvSpPr>
            <a:spLocks noGrp="1"/>
          </p:cNvSpPr>
          <p:nvPr>
            <p:ph type="media" sz="quarter" idx="12" hasCustomPrompt="1"/>
          </p:nvPr>
        </p:nvSpPr>
        <p:spPr>
          <a:xfrm>
            <a:off x="180976" y="180631"/>
            <a:ext cx="10331450" cy="7200000"/>
          </a:xfrm>
          <a:solidFill>
            <a:schemeClr val="tx1"/>
          </a:solidFill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media here – this will keep your chosen media within a frame</a:t>
            </a:r>
          </a:p>
        </p:txBody>
      </p:sp>
      <p:sp>
        <p:nvSpPr>
          <p:cNvPr id="13" name="TextBox 12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744609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half page  media fil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ame 11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 bwMode="gray">
          <a:xfrm>
            <a:off x="5256700" y="108225"/>
            <a:ext cx="180000" cy="7281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15" name="Content Placeholder 6"/>
          <p:cNvSpPr>
            <a:spLocks noGrp="1"/>
          </p:cNvSpPr>
          <p:nvPr>
            <p:ph sz="quarter" idx="12"/>
          </p:nvPr>
        </p:nvSpPr>
        <p:spPr>
          <a:xfrm>
            <a:off x="5636077" y="2464609"/>
            <a:ext cx="4522336" cy="3980318"/>
          </a:xfrm>
        </p:spPr>
        <p:txBody>
          <a:bodyPr lIns="0" rIns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4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662944" y="859125"/>
            <a:ext cx="3756187" cy="626701"/>
          </a:xfrm>
          <a:solidFill>
            <a:schemeClr val="accent3"/>
          </a:solidFill>
        </p:spPr>
        <p:txBody>
          <a:bodyPr wrap="none" lIns="82819" tIns="72000" rIns="82819" bIns="0" rtlCol="0" anchor="ctr">
            <a:spAutoFit/>
          </a:bodyPr>
          <a:lstStyle>
            <a:lvl1pPr algn="l">
              <a:defRPr lang="en-GB" dirty="0"/>
            </a:lvl1pPr>
          </a:lstStyle>
          <a:p>
            <a:pPr marL="0" lvl="0" indent="0" algn="l">
              <a:spcBef>
                <a:spcPct val="20000"/>
              </a:spcBef>
              <a:buFont typeface="Arial" panose="020B0604020202020204" pitchFamily="34" charset="0"/>
            </a:pPr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662944" y="1548383"/>
            <a:ext cx="3055242" cy="406265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US" sz="2400" b="1" dirty="0" smtClean="0">
                <a:solidFill>
                  <a:schemeClr val="bg1"/>
                </a:solidFill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subtitle</a:t>
            </a:r>
          </a:p>
        </p:txBody>
      </p:sp>
      <p:sp>
        <p:nvSpPr>
          <p:cNvPr id="3" name="Media Placeholder 2"/>
          <p:cNvSpPr>
            <a:spLocks noGrp="1"/>
          </p:cNvSpPr>
          <p:nvPr>
            <p:ph type="media" sz="quarter" idx="14"/>
          </p:nvPr>
        </p:nvSpPr>
        <p:spPr>
          <a:xfrm>
            <a:off x="180975" y="181480"/>
            <a:ext cx="5075725" cy="7196461"/>
          </a:xfr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media</a:t>
            </a:r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 bwMode="gray">
          <a:xfrm>
            <a:off x="543256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403674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Image and statem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ame 10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180975" y="173831"/>
            <a:ext cx="10331450" cy="7204111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800" baseline="0"/>
            </a:lvl1pPr>
          </a:lstStyle>
          <a:p>
            <a:r>
              <a:rPr lang="en-GB" dirty="0"/>
              <a:t>Insert image by clicking the picture icon and selecting file.  Image may then be cropped as desired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484620" y="1476375"/>
            <a:ext cx="9601036" cy="1637234"/>
          </a:xfrm>
          <a:noFill/>
        </p:spPr>
        <p:txBody>
          <a:bodyPr wrap="square" anchor="t"/>
          <a:lstStyle>
            <a:lvl1pPr algn="l">
              <a:lnSpc>
                <a:spcPts val="6100"/>
              </a:lnSpc>
              <a:defRPr sz="5400"/>
            </a:lvl1pPr>
          </a:lstStyle>
          <a:p>
            <a:r>
              <a:rPr lang="en-US" dirty="0"/>
              <a:t>Statement or with quote with image.</a:t>
            </a:r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340979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Statement with 3 x imag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>
            <a:off x="184150" y="4105276"/>
            <a:ext cx="10328275" cy="3275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471496" y="1908423"/>
            <a:ext cx="9655256" cy="903700"/>
          </a:xfrm>
          <a:noFill/>
        </p:spPr>
        <p:txBody>
          <a:bodyPr wrap="square" anchor="ctr"/>
          <a:lstStyle>
            <a:lvl1pPr algn="l">
              <a:defRPr sz="5400"/>
            </a:lvl1pPr>
          </a:lstStyle>
          <a:p>
            <a:r>
              <a:rPr lang="en-US" dirty="0"/>
              <a:t>Click to add statement</a:t>
            </a:r>
            <a:endParaRPr lang="en-GB" dirty="0"/>
          </a:p>
        </p:txBody>
      </p:sp>
      <p:sp>
        <p:nvSpPr>
          <p:cNvPr id="24" name="Frame 2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0"/>
          </p:nvPr>
        </p:nvSpPr>
        <p:spPr>
          <a:xfrm>
            <a:off x="174210" y="4284663"/>
            <a:ext cx="3312000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8" name="Picture Placeholder 21"/>
          <p:cNvSpPr>
            <a:spLocks noGrp="1"/>
          </p:cNvSpPr>
          <p:nvPr>
            <p:ph type="pic" sz="quarter" idx="11"/>
          </p:nvPr>
        </p:nvSpPr>
        <p:spPr>
          <a:xfrm>
            <a:off x="3689337" y="4284663"/>
            <a:ext cx="3312000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Picture Placeholder 21"/>
          <p:cNvSpPr>
            <a:spLocks noGrp="1"/>
          </p:cNvSpPr>
          <p:nvPr>
            <p:ph type="pic" sz="quarter" idx="12"/>
          </p:nvPr>
        </p:nvSpPr>
        <p:spPr>
          <a:xfrm>
            <a:off x="7194525" y="4284663"/>
            <a:ext cx="3312000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523867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Statement with 2 x imag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>
            <a:off x="90116" y="4105276"/>
            <a:ext cx="10422309" cy="3275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460520" y="1908423"/>
            <a:ext cx="9360000" cy="903700"/>
          </a:xfrm>
          <a:noFill/>
        </p:spPr>
        <p:txBody>
          <a:bodyPr wrap="square" anchor="ctr"/>
          <a:lstStyle>
            <a:lvl1pPr algn="l">
              <a:defRPr sz="5400"/>
            </a:lvl1pPr>
          </a:lstStyle>
          <a:p>
            <a:r>
              <a:rPr lang="en-US" dirty="0"/>
              <a:t>Click to add statement</a:t>
            </a:r>
            <a:endParaRPr lang="en-GB" dirty="0"/>
          </a:p>
        </p:txBody>
      </p:sp>
      <p:sp>
        <p:nvSpPr>
          <p:cNvPr id="24" name="Frame 2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0"/>
          </p:nvPr>
        </p:nvSpPr>
        <p:spPr>
          <a:xfrm>
            <a:off x="174420" y="4274935"/>
            <a:ext cx="5072551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Picture Placeholder 21"/>
          <p:cNvSpPr>
            <a:spLocks noGrp="1"/>
          </p:cNvSpPr>
          <p:nvPr>
            <p:ph type="pic" sz="quarter" idx="12"/>
          </p:nvPr>
        </p:nvSpPr>
        <p:spPr>
          <a:xfrm>
            <a:off x="5429251" y="4274935"/>
            <a:ext cx="5083174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01006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Fly 3 - Tri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gray">
          <a:xfrm>
            <a:off x="5356225" y="79402"/>
            <a:ext cx="5247059" cy="7334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57788" y="2635995"/>
            <a:ext cx="2298240" cy="626701"/>
          </a:xfrm>
          <a:solidFill>
            <a:schemeClr val="accent3"/>
          </a:solidFill>
        </p:spPr>
        <p:txBody>
          <a:bodyPr anchor="b"/>
          <a:lstStyle>
            <a:lvl1pPr algn="l">
              <a:defRPr sz="3600">
                <a:latin typeface="+mj-lt"/>
              </a:defRPr>
            </a:lvl1pPr>
          </a:lstStyle>
          <a:p>
            <a:r>
              <a:rPr lang="en-US" dirty="0"/>
              <a:t>Fly style 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57790" y="3319336"/>
            <a:ext cx="3055242" cy="478968"/>
          </a:xfrm>
          <a:solidFill>
            <a:schemeClr val="accent2"/>
          </a:solidFill>
        </p:spPr>
        <p:txBody>
          <a:bodyPr wrap="none" lIns="72000" tIns="36000" rIns="72000" bIns="36000" rtlCol="0" anchor="t">
            <a:spAutoFit/>
          </a:bodyPr>
          <a:lstStyle>
            <a:lvl1pPr marL="0" indent="0">
              <a:buNone/>
              <a:defRPr lang="en-GB" sz="2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58036" y="3959925"/>
            <a:ext cx="4597401" cy="2340986"/>
          </a:xfrm>
        </p:spPr>
        <p:txBody>
          <a:bodyPr wrap="square" lIns="0" tIns="0" rIns="0" bIns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49" name="TextBox 48"/>
          <p:cNvSpPr txBox="1"/>
          <p:nvPr userDrawn="1"/>
        </p:nvSpPr>
        <p:spPr bwMode="gray">
          <a:xfrm>
            <a:off x="18415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+mn-lt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+mn-lt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4" name="Rectangle 3"/>
          <p:cNvSpPr/>
          <p:nvPr userDrawn="1"/>
        </p:nvSpPr>
        <p:spPr bwMode="gray">
          <a:xfrm>
            <a:off x="5266225" y="175282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8952927" y="184807"/>
            <a:ext cx="1562400" cy="720005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35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7212117" y="184807"/>
            <a:ext cx="1562400" cy="720005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36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5446225" y="184807"/>
            <a:ext cx="1587482" cy="720005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16" name="Frame 15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9" name="Rectangle 28"/>
          <p:cNvSpPr/>
          <p:nvPr userDrawn="1"/>
        </p:nvSpPr>
        <p:spPr bwMode="gray">
          <a:xfrm>
            <a:off x="8771058" y="181301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32" name="Rectangle 31"/>
          <p:cNvSpPr/>
          <p:nvPr userDrawn="1"/>
        </p:nvSpPr>
        <p:spPr bwMode="gray">
          <a:xfrm>
            <a:off x="7032444" y="181301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18" name="TextBox 17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710724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Statement with bottom image x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>
            <a:off x="184150" y="4105276"/>
            <a:ext cx="10328275" cy="3275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481770" y="1908423"/>
            <a:ext cx="9665530" cy="903700"/>
          </a:xfrm>
          <a:noFill/>
        </p:spPr>
        <p:txBody>
          <a:bodyPr wrap="square" anchor="ctr"/>
          <a:lstStyle>
            <a:lvl1pPr algn="l">
              <a:defRPr sz="5400"/>
            </a:lvl1pPr>
          </a:lstStyle>
          <a:p>
            <a:r>
              <a:rPr lang="en-US" dirty="0"/>
              <a:t>Click to add statement</a:t>
            </a:r>
            <a:endParaRPr lang="en-GB" dirty="0"/>
          </a:p>
        </p:txBody>
      </p:sp>
      <p:sp>
        <p:nvSpPr>
          <p:cNvPr id="24" name="Frame 2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0"/>
          </p:nvPr>
        </p:nvSpPr>
        <p:spPr>
          <a:xfrm>
            <a:off x="180976" y="4284663"/>
            <a:ext cx="10331450" cy="30956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73551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14757" y="3996655"/>
            <a:ext cx="4654143" cy="1827030"/>
          </a:xfrm>
        </p:spPr>
        <p:txBody>
          <a:bodyPr wrap="square" lIns="72000" tIns="36000" rIns="72000" bIns="36000">
            <a:spAutoFit/>
          </a:bodyPr>
          <a:lstStyle>
            <a:lvl1pPr marL="0" indent="0">
              <a:spcBef>
                <a:spcPts val="0"/>
              </a:spcBef>
              <a:buNone/>
              <a:tabLst>
                <a:tab pos="273050" algn="l"/>
              </a:tabLst>
              <a:defRPr sz="18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  <a:p>
            <a:pPr lvl="0"/>
            <a:r>
              <a:rPr lang="en-US" dirty="0"/>
              <a:t>	020 #### ####</a:t>
            </a:r>
            <a:br>
              <a:rPr lang="en-US" dirty="0"/>
            </a:br>
            <a:r>
              <a:rPr lang="en-US" dirty="0"/>
              <a:t>	##### ######</a:t>
            </a:r>
          </a:p>
          <a:p>
            <a:pPr lvl="0"/>
            <a:r>
              <a:rPr lang="en-US" dirty="0"/>
              <a:t>	firstname.lastname@ipsos.com</a:t>
            </a:r>
            <a:endParaRPr lang="en-GB" dirty="0"/>
          </a:p>
        </p:txBody>
      </p:sp>
      <p:sp>
        <p:nvSpPr>
          <p:cNvPr id="161" name="Text Placeholder 68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516564" y="3996655"/>
            <a:ext cx="4641850" cy="1827030"/>
          </a:xfrm>
        </p:spPr>
        <p:txBody>
          <a:bodyPr wrap="square" lIns="72000" tIns="36000" rIns="72000" bIns="36000">
            <a:spAutoFit/>
          </a:bodyPr>
          <a:lstStyle>
            <a:lvl1pPr marL="0" indent="0">
              <a:spcBef>
                <a:spcPts val="0"/>
              </a:spcBef>
              <a:buNone/>
              <a:tabLst>
                <a:tab pos="273050" algn="l"/>
              </a:tabLst>
              <a:defRPr sz="18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  <a:p>
            <a:pPr lvl="0"/>
            <a:r>
              <a:rPr lang="en-US" dirty="0"/>
              <a:t>	020 #### ####</a:t>
            </a:r>
            <a:br>
              <a:rPr lang="en-US" dirty="0"/>
            </a:br>
            <a:r>
              <a:rPr lang="en-US" dirty="0"/>
              <a:t>	##### ######</a:t>
            </a:r>
          </a:p>
          <a:p>
            <a:pPr lvl="0"/>
            <a:r>
              <a:rPr lang="en-US" dirty="0"/>
              <a:t>	firstname.lastname@ipsos.com</a:t>
            </a:r>
            <a:endParaRPr lang="en-GB" dirty="0"/>
          </a:p>
        </p:txBody>
      </p:sp>
      <p:sp>
        <p:nvSpPr>
          <p:cNvPr id="29" name="TextBox 28">
            <a:hlinkClick r:id="rId2"/>
          </p:cNvPr>
          <p:cNvSpPr txBox="1"/>
          <p:nvPr userDrawn="1"/>
        </p:nvSpPr>
        <p:spPr>
          <a:xfrm>
            <a:off x="5516562" y="6978694"/>
            <a:ext cx="4725987" cy="309691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400" b="1" dirty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www.ipsos-mori.com/</a:t>
            </a:r>
          </a:p>
        </p:txBody>
      </p:sp>
      <p:sp>
        <p:nvSpPr>
          <p:cNvPr id="35" name="Frame 34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0" name="TextBox 19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Law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Society of Scotland Survey of Members 2016 I Version 1 I Internal Use Only </a:t>
            </a:r>
            <a:endParaRPr lang="en-GB" sz="7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501181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resentation -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180975" y="179388"/>
            <a:ext cx="10331450" cy="72009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Insert image and send to back so that titles reappear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5048" y="4162767"/>
            <a:ext cx="6030800" cy="478968"/>
          </a:xfrm>
          <a:solidFill>
            <a:schemeClr val="accent2"/>
          </a:solidFill>
        </p:spPr>
        <p:txBody>
          <a:bodyPr wrap="none" lIns="72000" tIns="36000" rIns="72000" bIns="36000" rtlCol="0" anchor="t">
            <a:spAutoFit/>
          </a:bodyPr>
          <a:lstStyle>
            <a:lvl1pPr marL="0" indent="0">
              <a:buNone/>
              <a:defRPr lang="en-GB" sz="2400" b="1" baseline="0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 Click to add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34933" y="4968747"/>
            <a:ext cx="4896000" cy="1080000"/>
          </a:xfrm>
        </p:spPr>
        <p:txBody>
          <a:bodyPr wrap="square" lIns="72000" tIns="36000" rIns="72000" bIns="3600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50804" y="3332573"/>
            <a:ext cx="3359428" cy="749812"/>
          </a:xfrm>
          <a:solidFill>
            <a:schemeClr val="accent3"/>
          </a:solidFill>
        </p:spPr>
        <p:txBody>
          <a:bodyPr anchor="b"/>
          <a:lstStyle>
            <a:lvl1pPr algn="l">
              <a:defRPr sz="4400" b="1" baseline="0">
                <a:latin typeface="+mj-lt"/>
              </a:defRPr>
            </a:lvl1pPr>
          </a:lstStyle>
          <a:p>
            <a:r>
              <a:rPr lang="en-US" dirty="0"/>
              <a:t>Title – line 2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8208" y="7373063"/>
            <a:ext cx="7345363" cy="215900"/>
          </a:xfrm>
        </p:spPr>
        <p:txBody>
          <a:bodyPr>
            <a:noAutofit/>
          </a:bodyPr>
          <a:lstStyle>
            <a:lvl1pPr marL="0" indent="0">
              <a:buNone/>
              <a:defRPr sz="700" baseline="0">
                <a:solidFill>
                  <a:schemeClr val="tx1"/>
                </a:solidFill>
                <a:latin typeface="Segoe UI Light" panose="020B0502040204020203" pitchFamily="34" charset="0"/>
              </a:defRPr>
            </a:lvl1pPr>
            <a:lvl2pPr marL="457200" indent="0">
              <a:buNone/>
              <a:defRPr sz="1100">
                <a:latin typeface="Segoe UI Light" panose="020B0502040204020203" pitchFamily="34" charset="0"/>
              </a:defRPr>
            </a:lvl2pPr>
            <a:lvl3pPr marL="914400" indent="0">
              <a:buNone/>
              <a:defRPr sz="1050">
                <a:latin typeface="Segoe UI Light" panose="020B0502040204020203" pitchFamily="34" charset="0"/>
              </a:defRPr>
            </a:lvl3pPr>
            <a:lvl4pPr marL="1371600" indent="0">
              <a:buNone/>
              <a:defRPr sz="1000">
                <a:latin typeface="Segoe UI Light" panose="020B0502040204020203" pitchFamily="34" charset="0"/>
              </a:defRPr>
            </a:lvl4pPr>
            <a:lvl5pPr marL="1828800" indent="0">
              <a:buNone/>
              <a:defRPr sz="1000">
                <a:latin typeface="Segoe UI Light" panose="020B0502040204020203" pitchFamily="34" charset="0"/>
              </a:defRPr>
            </a:lvl5pPr>
          </a:lstStyle>
          <a:p>
            <a:pPr lvl="0"/>
            <a:r>
              <a:rPr lang="en-US" dirty="0"/>
              <a:t>Document Name | Date | Version xx | Public : Internal Use Only | Confidential | Strictly Confidential    (DELETE CLASSIFICATION)</a:t>
            </a:r>
          </a:p>
        </p:txBody>
      </p:sp>
      <p:sp>
        <p:nvSpPr>
          <p:cNvPr id="158" name="Frame 157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3" name="Title 1"/>
          <p:cNvSpPr txBox="1">
            <a:spLocks/>
          </p:cNvSpPr>
          <p:nvPr userDrawn="1"/>
        </p:nvSpPr>
        <p:spPr bwMode="gray">
          <a:xfrm>
            <a:off x="548516" y="2556495"/>
            <a:ext cx="3359428" cy="749812"/>
          </a:xfrm>
          <a:prstGeom prst="rect">
            <a:avLst/>
          </a:prstGeom>
          <a:solidFill>
            <a:schemeClr val="accent3"/>
          </a:solidFill>
        </p:spPr>
        <p:txBody>
          <a:bodyPr wrap="non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44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Title</a:t>
            </a:r>
            <a:r>
              <a:rPr lang="en-US" baseline="0" dirty="0"/>
              <a:t> – line 1</a:t>
            </a:r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266313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port - Title,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70569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552450" y="1763713"/>
            <a:ext cx="9594850" cy="50688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35024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/Divider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 bwMode="auto">
          <a:xfrm>
            <a:off x="0" y="0"/>
            <a:ext cx="10691687" cy="7561263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7154" tIns="77723" rIns="97154" bIns="77723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86795" marR="0" indent="-186795" algn="l" defTabSz="9870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GB" sz="1943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 bwMode="ltGray">
          <a:xfrm>
            <a:off x="130213" y="5668007"/>
            <a:ext cx="7862464" cy="501544"/>
          </a:xfrm>
          <a:noFill/>
        </p:spPr>
        <p:txBody>
          <a:bodyPr lIns="216000" rIns="360000" bIns="0" anchor="b" anchorCtr="0"/>
          <a:lstStyle>
            <a:lvl1pPr>
              <a:defRPr sz="3023" i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main title Arial Bold size 28</a:t>
            </a:r>
            <a:endParaRPr lang="en-GB" dirty="0"/>
          </a:p>
        </p:txBody>
      </p:sp>
      <p:cxnSp>
        <p:nvCxnSpPr>
          <p:cNvPr id="26" name="Straight Connector 25"/>
          <p:cNvCxnSpPr/>
          <p:nvPr userDrawn="1"/>
        </p:nvCxnSpPr>
        <p:spPr bwMode="auto">
          <a:xfrm>
            <a:off x="0" y="5112861"/>
            <a:ext cx="10693400" cy="1751"/>
          </a:xfrm>
          <a:prstGeom prst="line">
            <a:avLst/>
          </a:prstGeom>
          <a:solidFill>
            <a:schemeClr val="accent2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 Placeholder 29"/>
          <p:cNvSpPr>
            <a:spLocks noGrp="1"/>
          </p:cNvSpPr>
          <p:nvPr>
            <p:ph type="body" sz="quarter" idx="10" hasCustomPrompt="1"/>
          </p:nvPr>
        </p:nvSpPr>
        <p:spPr bwMode="ltGray">
          <a:xfrm>
            <a:off x="1" y="6235303"/>
            <a:ext cx="6959279" cy="679418"/>
          </a:xfrm>
        </p:spPr>
        <p:txBody>
          <a:bodyPr lIns="216000" rIns="720000"/>
          <a:lstStyle>
            <a:lvl1pPr>
              <a:buNone/>
              <a:defRPr sz="2159" b="1">
                <a:solidFill>
                  <a:schemeClr val="tx2"/>
                </a:solidFill>
              </a:defRPr>
            </a:lvl1pPr>
            <a:lvl2pPr>
              <a:buNone/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 Arial Bold size 20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894054" y="6388720"/>
            <a:ext cx="1533725" cy="262392"/>
          </a:xfrm>
        </p:spPr>
        <p:txBody>
          <a:bodyPr anchor="b" anchorCtr="0"/>
          <a:lstStyle>
            <a:lvl1pPr algn="r">
              <a:buNone/>
              <a:defRPr sz="108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01/01/2012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 hasCustomPrompt="1"/>
          </p:nvPr>
        </p:nvSpPr>
        <p:spPr>
          <a:xfrm>
            <a:off x="1" y="0"/>
            <a:ext cx="10684832" cy="5096851"/>
          </a:xfrm>
        </p:spPr>
        <p:txBody>
          <a:bodyPr lIns="1224000" tIns="0" anchor="ctr" anchorCtr="0"/>
          <a:lstStyle>
            <a:lvl1pPr>
              <a:buNone/>
              <a:defRPr>
                <a:sym typeface="Wingdings" pitchFamily="2" charset="2"/>
              </a:defRPr>
            </a:lvl1pPr>
          </a:lstStyle>
          <a:p>
            <a:r>
              <a:rPr lang="en-GB" dirty="0"/>
              <a:t>Click here to insert cover image 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 bwMode="ltGray">
          <a:xfrm>
            <a:off x="0" y="5112861"/>
            <a:ext cx="10693400" cy="1751"/>
          </a:xfrm>
          <a:prstGeom prst="line">
            <a:avLst/>
          </a:prstGeom>
          <a:solidFill>
            <a:schemeClr val="accent2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3" name="Picture 22" descr="Ipsos MORI Logo - 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white">
          <a:xfrm>
            <a:off x="264878" y="7115099"/>
            <a:ext cx="970634" cy="181470"/>
          </a:xfrm>
          <a:prstGeom prst="rect">
            <a:avLst/>
          </a:prstGeom>
        </p:spPr>
      </p:pic>
      <p:grpSp>
        <p:nvGrpSpPr>
          <p:cNvPr id="31" name="Group 30"/>
          <p:cNvGrpSpPr>
            <a:grpSpLocks noChangeAspect="1"/>
          </p:cNvGrpSpPr>
          <p:nvPr userDrawn="1"/>
        </p:nvGrpSpPr>
        <p:grpSpPr bwMode="gray">
          <a:xfrm>
            <a:off x="10166067" y="7116935"/>
            <a:ext cx="263938" cy="247419"/>
            <a:chOff x="1020" y="346"/>
            <a:chExt cx="4114" cy="3756"/>
          </a:xfrm>
        </p:grpSpPr>
        <p:sp>
          <p:nvSpPr>
            <p:cNvPr id="33" name="Freeform 32"/>
            <p:cNvSpPr>
              <a:spLocks/>
            </p:cNvSpPr>
            <p:nvPr userDrawn="1"/>
          </p:nvSpPr>
          <p:spPr bwMode="gray">
            <a:xfrm>
              <a:off x="1020" y="346"/>
              <a:ext cx="4114" cy="3756"/>
            </a:xfrm>
            <a:custGeom>
              <a:avLst/>
              <a:gdLst/>
              <a:ahLst/>
              <a:cxnLst>
                <a:cxn ang="0">
                  <a:pos x="0" y="3756"/>
                </a:cxn>
                <a:cxn ang="0">
                  <a:pos x="0" y="0"/>
                </a:cxn>
                <a:cxn ang="0">
                  <a:pos x="4022" y="0"/>
                </a:cxn>
                <a:cxn ang="0">
                  <a:pos x="4022" y="0"/>
                </a:cxn>
                <a:cxn ang="0">
                  <a:pos x="4040" y="118"/>
                </a:cxn>
                <a:cxn ang="0">
                  <a:pos x="4054" y="234"/>
                </a:cxn>
                <a:cxn ang="0">
                  <a:pos x="4068" y="350"/>
                </a:cxn>
                <a:cxn ang="0">
                  <a:pos x="4078" y="468"/>
                </a:cxn>
                <a:cxn ang="0">
                  <a:pos x="4088" y="584"/>
                </a:cxn>
                <a:cxn ang="0">
                  <a:pos x="4096" y="700"/>
                </a:cxn>
                <a:cxn ang="0">
                  <a:pos x="4104" y="814"/>
                </a:cxn>
                <a:cxn ang="0">
                  <a:pos x="4108" y="930"/>
                </a:cxn>
                <a:cxn ang="0">
                  <a:pos x="4112" y="1046"/>
                </a:cxn>
                <a:cxn ang="0">
                  <a:pos x="4114" y="1162"/>
                </a:cxn>
                <a:cxn ang="0">
                  <a:pos x="4112" y="1276"/>
                </a:cxn>
                <a:cxn ang="0">
                  <a:pos x="4110" y="1392"/>
                </a:cxn>
                <a:cxn ang="0">
                  <a:pos x="4106" y="1508"/>
                </a:cxn>
                <a:cxn ang="0">
                  <a:pos x="4100" y="1622"/>
                </a:cxn>
                <a:cxn ang="0">
                  <a:pos x="4092" y="1738"/>
                </a:cxn>
                <a:cxn ang="0">
                  <a:pos x="4082" y="1854"/>
                </a:cxn>
                <a:cxn ang="0">
                  <a:pos x="4070" y="1970"/>
                </a:cxn>
                <a:cxn ang="0">
                  <a:pos x="4056" y="2086"/>
                </a:cxn>
                <a:cxn ang="0">
                  <a:pos x="4040" y="2202"/>
                </a:cxn>
                <a:cxn ang="0">
                  <a:pos x="4020" y="2320"/>
                </a:cxn>
                <a:cxn ang="0">
                  <a:pos x="4000" y="2436"/>
                </a:cxn>
                <a:cxn ang="0">
                  <a:pos x="3978" y="2554"/>
                </a:cxn>
                <a:cxn ang="0">
                  <a:pos x="3952" y="2672"/>
                </a:cxn>
                <a:cxn ang="0">
                  <a:pos x="3926" y="2790"/>
                </a:cxn>
                <a:cxn ang="0">
                  <a:pos x="3896" y="2908"/>
                </a:cxn>
                <a:cxn ang="0">
                  <a:pos x="3864" y="3028"/>
                </a:cxn>
                <a:cxn ang="0">
                  <a:pos x="3830" y="3148"/>
                </a:cxn>
                <a:cxn ang="0">
                  <a:pos x="3792" y="3268"/>
                </a:cxn>
                <a:cxn ang="0">
                  <a:pos x="3754" y="3388"/>
                </a:cxn>
                <a:cxn ang="0">
                  <a:pos x="3712" y="3510"/>
                </a:cxn>
                <a:cxn ang="0">
                  <a:pos x="3668" y="3632"/>
                </a:cxn>
                <a:cxn ang="0">
                  <a:pos x="3620" y="3756"/>
                </a:cxn>
                <a:cxn ang="0">
                  <a:pos x="0" y="3756"/>
                </a:cxn>
              </a:cxnLst>
              <a:rect l="0" t="0" r="r" b="b"/>
              <a:pathLst>
                <a:path w="4114" h="3756">
                  <a:moveTo>
                    <a:pt x="0" y="3756"/>
                  </a:moveTo>
                  <a:lnTo>
                    <a:pt x="0" y="0"/>
                  </a:lnTo>
                  <a:lnTo>
                    <a:pt x="4022" y="0"/>
                  </a:lnTo>
                  <a:lnTo>
                    <a:pt x="4022" y="0"/>
                  </a:lnTo>
                  <a:lnTo>
                    <a:pt x="4040" y="118"/>
                  </a:lnTo>
                  <a:lnTo>
                    <a:pt x="4054" y="234"/>
                  </a:lnTo>
                  <a:lnTo>
                    <a:pt x="4068" y="350"/>
                  </a:lnTo>
                  <a:lnTo>
                    <a:pt x="4078" y="468"/>
                  </a:lnTo>
                  <a:lnTo>
                    <a:pt x="4088" y="584"/>
                  </a:lnTo>
                  <a:lnTo>
                    <a:pt x="4096" y="700"/>
                  </a:lnTo>
                  <a:lnTo>
                    <a:pt x="4104" y="814"/>
                  </a:lnTo>
                  <a:lnTo>
                    <a:pt x="4108" y="930"/>
                  </a:lnTo>
                  <a:lnTo>
                    <a:pt x="4112" y="1046"/>
                  </a:lnTo>
                  <a:lnTo>
                    <a:pt x="4114" y="1162"/>
                  </a:lnTo>
                  <a:lnTo>
                    <a:pt x="4112" y="1276"/>
                  </a:lnTo>
                  <a:lnTo>
                    <a:pt x="4110" y="1392"/>
                  </a:lnTo>
                  <a:lnTo>
                    <a:pt x="4106" y="1508"/>
                  </a:lnTo>
                  <a:lnTo>
                    <a:pt x="4100" y="1622"/>
                  </a:lnTo>
                  <a:lnTo>
                    <a:pt x="4092" y="1738"/>
                  </a:lnTo>
                  <a:lnTo>
                    <a:pt x="4082" y="1854"/>
                  </a:lnTo>
                  <a:lnTo>
                    <a:pt x="4070" y="1970"/>
                  </a:lnTo>
                  <a:lnTo>
                    <a:pt x="4056" y="2086"/>
                  </a:lnTo>
                  <a:lnTo>
                    <a:pt x="4040" y="2202"/>
                  </a:lnTo>
                  <a:lnTo>
                    <a:pt x="4020" y="2320"/>
                  </a:lnTo>
                  <a:lnTo>
                    <a:pt x="4000" y="2436"/>
                  </a:lnTo>
                  <a:lnTo>
                    <a:pt x="3978" y="2554"/>
                  </a:lnTo>
                  <a:lnTo>
                    <a:pt x="3952" y="2672"/>
                  </a:lnTo>
                  <a:lnTo>
                    <a:pt x="3926" y="2790"/>
                  </a:lnTo>
                  <a:lnTo>
                    <a:pt x="3896" y="2908"/>
                  </a:lnTo>
                  <a:lnTo>
                    <a:pt x="3864" y="3028"/>
                  </a:lnTo>
                  <a:lnTo>
                    <a:pt x="3830" y="3148"/>
                  </a:lnTo>
                  <a:lnTo>
                    <a:pt x="3792" y="3268"/>
                  </a:lnTo>
                  <a:lnTo>
                    <a:pt x="3754" y="3388"/>
                  </a:lnTo>
                  <a:lnTo>
                    <a:pt x="3712" y="3510"/>
                  </a:lnTo>
                  <a:lnTo>
                    <a:pt x="3668" y="3632"/>
                  </a:lnTo>
                  <a:lnTo>
                    <a:pt x="3620" y="3756"/>
                  </a:lnTo>
                  <a:lnTo>
                    <a:pt x="0" y="3756"/>
                  </a:lnTo>
                  <a:close/>
                </a:path>
              </a:pathLst>
            </a:custGeom>
            <a:solidFill>
              <a:srgbClr val="009D9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Freeform 33"/>
            <p:cNvSpPr>
              <a:spLocks/>
            </p:cNvSpPr>
            <p:nvPr userDrawn="1"/>
          </p:nvSpPr>
          <p:spPr bwMode="gray">
            <a:xfrm>
              <a:off x="2636" y="1719"/>
              <a:ext cx="85" cy="65"/>
            </a:xfrm>
            <a:custGeom>
              <a:avLst/>
              <a:gdLst/>
              <a:ahLst/>
              <a:cxnLst>
                <a:cxn ang="0">
                  <a:pos x="18" y="44"/>
                </a:cxn>
                <a:cxn ang="0">
                  <a:pos x="0" y="58"/>
                </a:cxn>
                <a:cxn ang="0">
                  <a:pos x="0" y="58"/>
                </a:cxn>
                <a:cxn ang="0">
                  <a:pos x="14" y="60"/>
                </a:cxn>
                <a:cxn ang="0">
                  <a:pos x="28" y="62"/>
                </a:cxn>
                <a:cxn ang="0">
                  <a:pos x="42" y="58"/>
                </a:cxn>
                <a:cxn ang="0">
                  <a:pos x="54" y="54"/>
                </a:cxn>
                <a:cxn ang="0">
                  <a:pos x="66" y="48"/>
                </a:cxn>
                <a:cxn ang="0">
                  <a:pos x="76" y="40"/>
                </a:cxn>
                <a:cxn ang="0">
                  <a:pos x="82" y="32"/>
                </a:cxn>
                <a:cxn ang="0">
                  <a:pos x="88" y="24"/>
                </a:cxn>
                <a:cxn ang="0">
                  <a:pos x="88" y="0"/>
                </a:cxn>
                <a:cxn ang="0">
                  <a:pos x="88" y="0"/>
                </a:cxn>
                <a:cxn ang="0">
                  <a:pos x="66" y="6"/>
                </a:cxn>
                <a:cxn ang="0">
                  <a:pos x="46" y="16"/>
                </a:cxn>
                <a:cxn ang="0">
                  <a:pos x="38" y="22"/>
                </a:cxn>
                <a:cxn ang="0">
                  <a:pos x="30" y="28"/>
                </a:cxn>
                <a:cxn ang="0">
                  <a:pos x="24" y="36"/>
                </a:cxn>
                <a:cxn ang="0">
                  <a:pos x="18" y="44"/>
                </a:cxn>
                <a:cxn ang="0">
                  <a:pos x="18" y="44"/>
                </a:cxn>
              </a:cxnLst>
              <a:rect l="0" t="0" r="r" b="b"/>
              <a:pathLst>
                <a:path w="88" h="62">
                  <a:moveTo>
                    <a:pt x="18" y="44"/>
                  </a:moveTo>
                  <a:lnTo>
                    <a:pt x="0" y="58"/>
                  </a:lnTo>
                  <a:lnTo>
                    <a:pt x="0" y="58"/>
                  </a:lnTo>
                  <a:lnTo>
                    <a:pt x="14" y="60"/>
                  </a:lnTo>
                  <a:lnTo>
                    <a:pt x="28" y="62"/>
                  </a:lnTo>
                  <a:lnTo>
                    <a:pt x="42" y="58"/>
                  </a:lnTo>
                  <a:lnTo>
                    <a:pt x="54" y="54"/>
                  </a:lnTo>
                  <a:lnTo>
                    <a:pt x="66" y="48"/>
                  </a:lnTo>
                  <a:lnTo>
                    <a:pt x="76" y="40"/>
                  </a:lnTo>
                  <a:lnTo>
                    <a:pt x="82" y="32"/>
                  </a:lnTo>
                  <a:lnTo>
                    <a:pt x="88" y="24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66" y="6"/>
                  </a:lnTo>
                  <a:lnTo>
                    <a:pt x="46" y="16"/>
                  </a:lnTo>
                  <a:lnTo>
                    <a:pt x="38" y="22"/>
                  </a:lnTo>
                  <a:lnTo>
                    <a:pt x="30" y="28"/>
                  </a:lnTo>
                  <a:lnTo>
                    <a:pt x="24" y="36"/>
                  </a:lnTo>
                  <a:lnTo>
                    <a:pt x="18" y="44"/>
                  </a:lnTo>
                  <a:lnTo>
                    <a:pt x="18" y="44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5" name="Freeform 34"/>
            <p:cNvSpPr>
              <a:spLocks/>
            </p:cNvSpPr>
            <p:nvPr userDrawn="1"/>
          </p:nvSpPr>
          <p:spPr bwMode="gray">
            <a:xfrm>
              <a:off x="2823" y="1878"/>
              <a:ext cx="66" cy="75"/>
            </a:xfrm>
            <a:custGeom>
              <a:avLst/>
              <a:gdLst/>
              <a:ahLst/>
              <a:cxnLst>
                <a:cxn ang="0">
                  <a:pos x="28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18"/>
                </a:cxn>
                <a:cxn ang="0">
                  <a:pos x="4" y="28"/>
                </a:cxn>
                <a:cxn ang="0">
                  <a:pos x="6" y="36"/>
                </a:cxn>
                <a:cxn ang="0">
                  <a:pos x="12" y="44"/>
                </a:cxn>
                <a:cxn ang="0">
                  <a:pos x="18" y="50"/>
                </a:cxn>
                <a:cxn ang="0">
                  <a:pos x="26" y="58"/>
                </a:cxn>
                <a:cxn ang="0">
                  <a:pos x="36" y="64"/>
                </a:cxn>
                <a:cxn ang="0">
                  <a:pos x="58" y="68"/>
                </a:cxn>
                <a:cxn ang="0">
                  <a:pos x="58" y="68"/>
                </a:cxn>
                <a:cxn ang="0">
                  <a:pos x="66" y="60"/>
                </a:cxn>
                <a:cxn ang="0">
                  <a:pos x="68" y="54"/>
                </a:cxn>
                <a:cxn ang="0">
                  <a:pos x="68" y="50"/>
                </a:cxn>
                <a:cxn ang="0">
                  <a:pos x="66" y="40"/>
                </a:cxn>
                <a:cxn ang="0">
                  <a:pos x="62" y="32"/>
                </a:cxn>
                <a:cxn ang="0">
                  <a:pos x="54" y="22"/>
                </a:cxn>
                <a:cxn ang="0">
                  <a:pos x="46" y="14"/>
                </a:cxn>
                <a:cxn ang="0">
                  <a:pos x="28" y="2"/>
                </a:cxn>
                <a:cxn ang="0">
                  <a:pos x="28" y="2"/>
                </a:cxn>
              </a:cxnLst>
              <a:rect l="0" t="0" r="r" b="b"/>
              <a:pathLst>
                <a:path w="68" h="68">
                  <a:moveTo>
                    <a:pt x="28" y="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18"/>
                  </a:lnTo>
                  <a:lnTo>
                    <a:pt x="4" y="28"/>
                  </a:lnTo>
                  <a:lnTo>
                    <a:pt x="6" y="36"/>
                  </a:lnTo>
                  <a:lnTo>
                    <a:pt x="12" y="44"/>
                  </a:lnTo>
                  <a:lnTo>
                    <a:pt x="18" y="50"/>
                  </a:lnTo>
                  <a:lnTo>
                    <a:pt x="26" y="58"/>
                  </a:lnTo>
                  <a:lnTo>
                    <a:pt x="36" y="64"/>
                  </a:lnTo>
                  <a:lnTo>
                    <a:pt x="58" y="68"/>
                  </a:lnTo>
                  <a:lnTo>
                    <a:pt x="58" y="68"/>
                  </a:lnTo>
                  <a:lnTo>
                    <a:pt x="66" y="60"/>
                  </a:lnTo>
                  <a:lnTo>
                    <a:pt x="68" y="54"/>
                  </a:lnTo>
                  <a:lnTo>
                    <a:pt x="68" y="50"/>
                  </a:lnTo>
                  <a:lnTo>
                    <a:pt x="66" y="40"/>
                  </a:lnTo>
                  <a:lnTo>
                    <a:pt x="62" y="32"/>
                  </a:lnTo>
                  <a:lnTo>
                    <a:pt x="54" y="22"/>
                  </a:lnTo>
                  <a:lnTo>
                    <a:pt x="46" y="14"/>
                  </a:lnTo>
                  <a:lnTo>
                    <a:pt x="28" y="2"/>
                  </a:lnTo>
                  <a:lnTo>
                    <a:pt x="28" y="2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6" name="Freeform 35"/>
            <p:cNvSpPr>
              <a:spLocks/>
            </p:cNvSpPr>
            <p:nvPr userDrawn="1"/>
          </p:nvSpPr>
          <p:spPr bwMode="gray">
            <a:xfrm>
              <a:off x="2532" y="1215"/>
              <a:ext cx="103" cy="75"/>
            </a:xfrm>
            <a:custGeom>
              <a:avLst/>
              <a:gdLst/>
              <a:ahLst/>
              <a:cxnLst>
                <a:cxn ang="0">
                  <a:pos x="22" y="54"/>
                </a:cxn>
                <a:cxn ang="0">
                  <a:pos x="0" y="70"/>
                </a:cxn>
                <a:cxn ang="0">
                  <a:pos x="0" y="70"/>
                </a:cxn>
                <a:cxn ang="0">
                  <a:pos x="16" y="74"/>
                </a:cxn>
                <a:cxn ang="0">
                  <a:pos x="32" y="76"/>
                </a:cxn>
                <a:cxn ang="0">
                  <a:pos x="46" y="74"/>
                </a:cxn>
                <a:cxn ang="0">
                  <a:pos x="60" y="68"/>
                </a:cxn>
                <a:cxn ang="0">
                  <a:pos x="72" y="62"/>
                </a:cxn>
                <a:cxn ang="0">
                  <a:pos x="82" y="52"/>
                </a:cxn>
                <a:cxn ang="0">
                  <a:pos x="90" y="42"/>
                </a:cxn>
                <a:cxn ang="0">
                  <a:pos x="98" y="30"/>
                </a:cxn>
                <a:cxn ang="0">
                  <a:pos x="106" y="0"/>
                </a:cxn>
                <a:cxn ang="0">
                  <a:pos x="106" y="0"/>
                </a:cxn>
                <a:cxn ang="0">
                  <a:pos x="80" y="6"/>
                </a:cxn>
                <a:cxn ang="0">
                  <a:pos x="68" y="10"/>
                </a:cxn>
                <a:cxn ang="0">
                  <a:pos x="58" y="14"/>
                </a:cxn>
                <a:cxn ang="0">
                  <a:pos x="48" y="20"/>
                </a:cxn>
                <a:cxn ang="0">
                  <a:pos x="38" y="28"/>
                </a:cxn>
                <a:cxn ang="0">
                  <a:pos x="30" y="40"/>
                </a:cxn>
                <a:cxn ang="0">
                  <a:pos x="22" y="54"/>
                </a:cxn>
                <a:cxn ang="0">
                  <a:pos x="22" y="54"/>
                </a:cxn>
              </a:cxnLst>
              <a:rect l="0" t="0" r="r" b="b"/>
              <a:pathLst>
                <a:path w="106" h="76">
                  <a:moveTo>
                    <a:pt x="22" y="54"/>
                  </a:moveTo>
                  <a:lnTo>
                    <a:pt x="0" y="70"/>
                  </a:lnTo>
                  <a:lnTo>
                    <a:pt x="0" y="70"/>
                  </a:lnTo>
                  <a:lnTo>
                    <a:pt x="16" y="74"/>
                  </a:lnTo>
                  <a:lnTo>
                    <a:pt x="32" y="76"/>
                  </a:lnTo>
                  <a:lnTo>
                    <a:pt x="46" y="74"/>
                  </a:lnTo>
                  <a:lnTo>
                    <a:pt x="60" y="68"/>
                  </a:lnTo>
                  <a:lnTo>
                    <a:pt x="72" y="62"/>
                  </a:lnTo>
                  <a:lnTo>
                    <a:pt x="82" y="52"/>
                  </a:lnTo>
                  <a:lnTo>
                    <a:pt x="90" y="42"/>
                  </a:lnTo>
                  <a:lnTo>
                    <a:pt x="98" y="3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0" y="6"/>
                  </a:lnTo>
                  <a:lnTo>
                    <a:pt x="68" y="10"/>
                  </a:lnTo>
                  <a:lnTo>
                    <a:pt x="58" y="14"/>
                  </a:lnTo>
                  <a:lnTo>
                    <a:pt x="48" y="20"/>
                  </a:lnTo>
                  <a:lnTo>
                    <a:pt x="38" y="28"/>
                  </a:lnTo>
                  <a:lnTo>
                    <a:pt x="30" y="40"/>
                  </a:lnTo>
                  <a:lnTo>
                    <a:pt x="22" y="54"/>
                  </a:lnTo>
                  <a:lnTo>
                    <a:pt x="22" y="54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7" name="Freeform 36"/>
            <p:cNvSpPr>
              <a:spLocks/>
            </p:cNvSpPr>
            <p:nvPr userDrawn="1"/>
          </p:nvSpPr>
          <p:spPr bwMode="gray">
            <a:xfrm>
              <a:off x="2476" y="1392"/>
              <a:ext cx="85" cy="75"/>
            </a:xfrm>
            <a:custGeom>
              <a:avLst/>
              <a:gdLst/>
              <a:ahLst/>
              <a:cxnLst>
                <a:cxn ang="0">
                  <a:pos x="82" y="24"/>
                </a:cxn>
                <a:cxn ang="0">
                  <a:pos x="76" y="0"/>
                </a:cxn>
                <a:cxn ang="0">
                  <a:pos x="76" y="0"/>
                </a:cxn>
                <a:cxn ang="0">
                  <a:pos x="50" y="8"/>
                </a:cxn>
                <a:cxn ang="0">
                  <a:pos x="30" y="18"/>
                </a:cxn>
                <a:cxn ang="0">
                  <a:pos x="20" y="24"/>
                </a:cxn>
                <a:cxn ang="0">
                  <a:pos x="12" y="30"/>
                </a:cxn>
                <a:cxn ang="0">
                  <a:pos x="6" y="40"/>
                </a:cxn>
                <a:cxn ang="0">
                  <a:pos x="0" y="48"/>
                </a:cxn>
                <a:cxn ang="0">
                  <a:pos x="0" y="68"/>
                </a:cxn>
                <a:cxn ang="0">
                  <a:pos x="0" y="68"/>
                </a:cxn>
                <a:cxn ang="0">
                  <a:pos x="16" y="72"/>
                </a:cxn>
                <a:cxn ang="0">
                  <a:pos x="30" y="70"/>
                </a:cxn>
                <a:cxn ang="0">
                  <a:pos x="42" y="66"/>
                </a:cxn>
                <a:cxn ang="0">
                  <a:pos x="52" y="60"/>
                </a:cxn>
                <a:cxn ang="0">
                  <a:pos x="62" y="52"/>
                </a:cxn>
                <a:cxn ang="0">
                  <a:pos x="70" y="42"/>
                </a:cxn>
                <a:cxn ang="0">
                  <a:pos x="82" y="24"/>
                </a:cxn>
                <a:cxn ang="0">
                  <a:pos x="82" y="24"/>
                </a:cxn>
              </a:cxnLst>
              <a:rect l="0" t="0" r="r" b="b"/>
              <a:pathLst>
                <a:path w="82" h="72">
                  <a:moveTo>
                    <a:pt x="82" y="24"/>
                  </a:moveTo>
                  <a:lnTo>
                    <a:pt x="76" y="0"/>
                  </a:lnTo>
                  <a:lnTo>
                    <a:pt x="76" y="0"/>
                  </a:lnTo>
                  <a:lnTo>
                    <a:pt x="50" y="8"/>
                  </a:lnTo>
                  <a:lnTo>
                    <a:pt x="30" y="18"/>
                  </a:lnTo>
                  <a:lnTo>
                    <a:pt x="20" y="24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0" y="4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6" y="72"/>
                  </a:lnTo>
                  <a:lnTo>
                    <a:pt x="30" y="70"/>
                  </a:lnTo>
                  <a:lnTo>
                    <a:pt x="42" y="66"/>
                  </a:lnTo>
                  <a:lnTo>
                    <a:pt x="52" y="60"/>
                  </a:lnTo>
                  <a:lnTo>
                    <a:pt x="62" y="52"/>
                  </a:lnTo>
                  <a:lnTo>
                    <a:pt x="70" y="42"/>
                  </a:lnTo>
                  <a:lnTo>
                    <a:pt x="82" y="24"/>
                  </a:lnTo>
                  <a:lnTo>
                    <a:pt x="82" y="24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8" name="Freeform 37"/>
            <p:cNvSpPr>
              <a:spLocks/>
            </p:cNvSpPr>
            <p:nvPr userDrawn="1"/>
          </p:nvSpPr>
          <p:spPr bwMode="gray">
            <a:xfrm>
              <a:off x="2448" y="1589"/>
              <a:ext cx="103" cy="65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4" y="58"/>
                </a:cxn>
                <a:cxn ang="0">
                  <a:pos x="14" y="58"/>
                </a:cxn>
                <a:cxn ang="0">
                  <a:pos x="30" y="62"/>
                </a:cxn>
                <a:cxn ang="0">
                  <a:pos x="44" y="60"/>
                </a:cxn>
                <a:cxn ang="0">
                  <a:pos x="54" y="56"/>
                </a:cxn>
                <a:cxn ang="0">
                  <a:pos x="60" y="50"/>
                </a:cxn>
                <a:cxn ang="0">
                  <a:pos x="66" y="42"/>
                </a:cxn>
                <a:cxn ang="0">
                  <a:pos x="70" y="34"/>
                </a:cxn>
                <a:cxn ang="0">
                  <a:pos x="78" y="18"/>
                </a:cxn>
                <a:cxn ang="0">
                  <a:pos x="98" y="2"/>
                </a:cxn>
                <a:cxn ang="0">
                  <a:pos x="98" y="2"/>
                </a:cxn>
                <a:cxn ang="0">
                  <a:pos x="80" y="0"/>
                </a:cxn>
                <a:cxn ang="0">
                  <a:pos x="64" y="2"/>
                </a:cxn>
                <a:cxn ang="0">
                  <a:pos x="50" y="6"/>
                </a:cxn>
                <a:cxn ang="0">
                  <a:pos x="36" y="14"/>
                </a:cxn>
                <a:cxn ang="0">
                  <a:pos x="24" y="22"/>
                </a:cxn>
                <a:cxn ang="0">
                  <a:pos x="14" y="30"/>
                </a:cxn>
                <a:cxn ang="0">
                  <a:pos x="6" y="40"/>
                </a:cxn>
                <a:cxn ang="0">
                  <a:pos x="0" y="50"/>
                </a:cxn>
                <a:cxn ang="0">
                  <a:pos x="0" y="50"/>
                </a:cxn>
              </a:cxnLst>
              <a:rect l="0" t="0" r="r" b="b"/>
              <a:pathLst>
                <a:path w="98" h="62">
                  <a:moveTo>
                    <a:pt x="0" y="50"/>
                  </a:moveTo>
                  <a:lnTo>
                    <a:pt x="14" y="58"/>
                  </a:lnTo>
                  <a:lnTo>
                    <a:pt x="14" y="58"/>
                  </a:lnTo>
                  <a:lnTo>
                    <a:pt x="30" y="62"/>
                  </a:lnTo>
                  <a:lnTo>
                    <a:pt x="44" y="60"/>
                  </a:lnTo>
                  <a:lnTo>
                    <a:pt x="54" y="56"/>
                  </a:lnTo>
                  <a:lnTo>
                    <a:pt x="60" y="50"/>
                  </a:lnTo>
                  <a:lnTo>
                    <a:pt x="66" y="42"/>
                  </a:lnTo>
                  <a:lnTo>
                    <a:pt x="70" y="34"/>
                  </a:lnTo>
                  <a:lnTo>
                    <a:pt x="78" y="18"/>
                  </a:lnTo>
                  <a:lnTo>
                    <a:pt x="98" y="2"/>
                  </a:lnTo>
                  <a:lnTo>
                    <a:pt x="98" y="2"/>
                  </a:lnTo>
                  <a:lnTo>
                    <a:pt x="80" y="0"/>
                  </a:lnTo>
                  <a:lnTo>
                    <a:pt x="64" y="2"/>
                  </a:lnTo>
                  <a:lnTo>
                    <a:pt x="50" y="6"/>
                  </a:lnTo>
                  <a:lnTo>
                    <a:pt x="36" y="14"/>
                  </a:lnTo>
                  <a:lnTo>
                    <a:pt x="24" y="22"/>
                  </a:lnTo>
                  <a:lnTo>
                    <a:pt x="14" y="30"/>
                  </a:lnTo>
                  <a:lnTo>
                    <a:pt x="6" y="40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9" name="Freeform 38"/>
            <p:cNvSpPr>
              <a:spLocks/>
            </p:cNvSpPr>
            <p:nvPr userDrawn="1"/>
          </p:nvSpPr>
          <p:spPr bwMode="gray">
            <a:xfrm>
              <a:off x="2720" y="944"/>
              <a:ext cx="103" cy="47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2" y="14"/>
                </a:cxn>
                <a:cxn ang="0">
                  <a:pos x="4" y="20"/>
                </a:cxn>
                <a:cxn ang="0">
                  <a:pos x="14" y="32"/>
                </a:cxn>
                <a:cxn ang="0">
                  <a:pos x="26" y="42"/>
                </a:cxn>
                <a:cxn ang="0">
                  <a:pos x="42" y="50"/>
                </a:cxn>
                <a:cxn ang="0">
                  <a:pos x="58" y="56"/>
                </a:cxn>
                <a:cxn ang="0">
                  <a:pos x="72" y="58"/>
                </a:cxn>
                <a:cxn ang="0">
                  <a:pos x="78" y="58"/>
                </a:cxn>
                <a:cxn ang="0">
                  <a:pos x="84" y="56"/>
                </a:cxn>
                <a:cxn ang="0">
                  <a:pos x="90" y="54"/>
                </a:cxn>
                <a:cxn ang="0">
                  <a:pos x="94" y="50"/>
                </a:cxn>
                <a:cxn ang="0">
                  <a:pos x="96" y="20"/>
                </a:cxn>
                <a:cxn ang="0">
                  <a:pos x="96" y="20"/>
                </a:cxn>
                <a:cxn ang="0">
                  <a:pos x="78" y="10"/>
                </a:cxn>
                <a:cxn ang="0">
                  <a:pos x="60" y="4"/>
                </a:cxn>
                <a:cxn ang="0">
                  <a:pos x="40" y="0"/>
                </a:cxn>
                <a:cxn ang="0">
                  <a:pos x="18" y="0"/>
                </a:cxn>
                <a:cxn ang="0">
                  <a:pos x="18" y="0"/>
                </a:cxn>
              </a:cxnLst>
              <a:rect l="0" t="0" r="r" b="b"/>
              <a:pathLst>
                <a:path w="96" h="58">
                  <a:moveTo>
                    <a:pt x="18" y="0"/>
                  </a:moveTo>
                  <a:lnTo>
                    <a:pt x="0" y="8"/>
                  </a:lnTo>
                  <a:lnTo>
                    <a:pt x="0" y="8"/>
                  </a:lnTo>
                  <a:lnTo>
                    <a:pt x="2" y="14"/>
                  </a:lnTo>
                  <a:lnTo>
                    <a:pt x="4" y="20"/>
                  </a:lnTo>
                  <a:lnTo>
                    <a:pt x="14" y="32"/>
                  </a:lnTo>
                  <a:lnTo>
                    <a:pt x="26" y="42"/>
                  </a:lnTo>
                  <a:lnTo>
                    <a:pt x="42" y="50"/>
                  </a:lnTo>
                  <a:lnTo>
                    <a:pt x="58" y="56"/>
                  </a:lnTo>
                  <a:lnTo>
                    <a:pt x="72" y="58"/>
                  </a:lnTo>
                  <a:lnTo>
                    <a:pt x="78" y="58"/>
                  </a:lnTo>
                  <a:lnTo>
                    <a:pt x="84" y="56"/>
                  </a:lnTo>
                  <a:lnTo>
                    <a:pt x="90" y="54"/>
                  </a:lnTo>
                  <a:lnTo>
                    <a:pt x="94" y="50"/>
                  </a:lnTo>
                  <a:lnTo>
                    <a:pt x="96" y="20"/>
                  </a:lnTo>
                  <a:lnTo>
                    <a:pt x="96" y="20"/>
                  </a:lnTo>
                  <a:lnTo>
                    <a:pt x="78" y="10"/>
                  </a:lnTo>
                  <a:lnTo>
                    <a:pt x="60" y="4"/>
                  </a:lnTo>
                  <a:lnTo>
                    <a:pt x="40" y="0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0" name="Freeform 39"/>
            <p:cNvSpPr>
              <a:spLocks/>
            </p:cNvSpPr>
            <p:nvPr userDrawn="1"/>
          </p:nvSpPr>
          <p:spPr bwMode="gray">
            <a:xfrm>
              <a:off x="2946" y="851"/>
              <a:ext cx="66" cy="103"/>
            </a:xfrm>
            <a:custGeom>
              <a:avLst/>
              <a:gdLst/>
              <a:ahLst/>
              <a:cxnLst>
                <a:cxn ang="0">
                  <a:pos x="42" y="8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6" y="16"/>
                </a:cxn>
                <a:cxn ang="0">
                  <a:pos x="2" y="22"/>
                </a:cxn>
                <a:cxn ang="0">
                  <a:pos x="0" y="30"/>
                </a:cxn>
                <a:cxn ang="0">
                  <a:pos x="0" y="40"/>
                </a:cxn>
                <a:cxn ang="0">
                  <a:pos x="0" y="50"/>
                </a:cxn>
                <a:cxn ang="0">
                  <a:pos x="4" y="60"/>
                </a:cxn>
                <a:cxn ang="0">
                  <a:pos x="8" y="72"/>
                </a:cxn>
                <a:cxn ang="0">
                  <a:pos x="22" y="102"/>
                </a:cxn>
                <a:cxn ang="0">
                  <a:pos x="22" y="102"/>
                </a:cxn>
                <a:cxn ang="0">
                  <a:pos x="44" y="78"/>
                </a:cxn>
                <a:cxn ang="0">
                  <a:pos x="54" y="66"/>
                </a:cxn>
                <a:cxn ang="0">
                  <a:pos x="60" y="54"/>
                </a:cxn>
                <a:cxn ang="0">
                  <a:pos x="64" y="44"/>
                </a:cxn>
                <a:cxn ang="0">
                  <a:pos x="64" y="38"/>
                </a:cxn>
                <a:cxn ang="0">
                  <a:pos x="62" y="32"/>
                </a:cxn>
                <a:cxn ang="0">
                  <a:pos x="60" y="26"/>
                </a:cxn>
                <a:cxn ang="0">
                  <a:pos x="56" y="20"/>
                </a:cxn>
                <a:cxn ang="0">
                  <a:pos x="42" y="8"/>
                </a:cxn>
                <a:cxn ang="0">
                  <a:pos x="42" y="8"/>
                </a:cxn>
              </a:cxnLst>
              <a:rect l="0" t="0" r="r" b="b"/>
              <a:pathLst>
                <a:path w="64" h="102">
                  <a:moveTo>
                    <a:pt x="42" y="8"/>
                  </a:moveTo>
                  <a:lnTo>
                    <a:pt x="14" y="0"/>
                  </a:lnTo>
                  <a:lnTo>
                    <a:pt x="14" y="0"/>
                  </a:lnTo>
                  <a:lnTo>
                    <a:pt x="6" y="16"/>
                  </a:lnTo>
                  <a:lnTo>
                    <a:pt x="2" y="22"/>
                  </a:lnTo>
                  <a:lnTo>
                    <a:pt x="0" y="30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4" y="60"/>
                  </a:lnTo>
                  <a:lnTo>
                    <a:pt x="8" y="72"/>
                  </a:lnTo>
                  <a:lnTo>
                    <a:pt x="22" y="102"/>
                  </a:lnTo>
                  <a:lnTo>
                    <a:pt x="22" y="102"/>
                  </a:lnTo>
                  <a:lnTo>
                    <a:pt x="44" y="78"/>
                  </a:lnTo>
                  <a:lnTo>
                    <a:pt x="54" y="66"/>
                  </a:lnTo>
                  <a:lnTo>
                    <a:pt x="60" y="54"/>
                  </a:lnTo>
                  <a:lnTo>
                    <a:pt x="64" y="44"/>
                  </a:lnTo>
                  <a:lnTo>
                    <a:pt x="64" y="38"/>
                  </a:lnTo>
                  <a:lnTo>
                    <a:pt x="62" y="32"/>
                  </a:lnTo>
                  <a:lnTo>
                    <a:pt x="60" y="26"/>
                  </a:lnTo>
                  <a:lnTo>
                    <a:pt x="56" y="20"/>
                  </a:lnTo>
                  <a:lnTo>
                    <a:pt x="42" y="8"/>
                  </a:lnTo>
                  <a:lnTo>
                    <a:pt x="42" y="8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Freeform 56"/>
            <p:cNvSpPr>
              <a:spLocks noEditPoints="1"/>
            </p:cNvSpPr>
            <p:nvPr userDrawn="1"/>
          </p:nvSpPr>
          <p:spPr bwMode="gray">
            <a:xfrm>
              <a:off x="3171" y="664"/>
              <a:ext cx="770" cy="1981"/>
            </a:xfrm>
            <a:custGeom>
              <a:avLst/>
              <a:gdLst/>
              <a:ahLst/>
              <a:cxnLst>
                <a:cxn ang="0">
                  <a:pos x="636" y="774"/>
                </a:cxn>
                <a:cxn ang="0">
                  <a:pos x="688" y="690"/>
                </a:cxn>
                <a:cxn ang="0">
                  <a:pos x="686" y="488"/>
                </a:cxn>
                <a:cxn ang="0">
                  <a:pos x="694" y="430"/>
                </a:cxn>
                <a:cxn ang="0">
                  <a:pos x="694" y="376"/>
                </a:cxn>
                <a:cxn ang="0">
                  <a:pos x="676" y="320"/>
                </a:cxn>
                <a:cxn ang="0">
                  <a:pos x="646" y="280"/>
                </a:cxn>
                <a:cxn ang="0">
                  <a:pos x="648" y="238"/>
                </a:cxn>
                <a:cxn ang="0">
                  <a:pos x="610" y="226"/>
                </a:cxn>
                <a:cxn ang="0">
                  <a:pos x="580" y="190"/>
                </a:cxn>
                <a:cxn ang="0">
                  <a:pos x="568" y="180"/>
                </a:cxn>
                <a:cxn ang="0">
                  <a:pos x="526" y="182"/>
                </a:cxn>
                <a:cxn ang="0">
                  <a:pos x="518" y="138"/>
                </a:cxn>
                <a:cxn ang="0">
                  <a:pos x="472" y="156"/>
                </a:cxn>
                <a:cxn ang="0">
                  <a:pos x="474" y="116"/>
                </a:cxn>
                <a:cxn ang="0">
                  <a:pos x="432" y="120"/>
                </a:cxn>
                <a:cxn ang="0">
                  <a:pos x="388" y="132"/>
                </a:cxn>
                <a:cxn ang="0">
                  <a:pos x="388" y="80"/>
                </a:cxn>
                <a:cxn ang="0">
                  <a:pos x="376" y="68"/>
                </a:cxn>
                <a:cxn ang="0">
                  <a:pos x="346" y="44"/>
                </a:cxn>
                <a:cxn ang="0">
                  <a:pos x="314" y="88"/>
                </a:cxn>
                <a:cxn ang="0">
                  <a:pos x="306" y="64"/>
                </a:cxn>
                <a:cxn ang="0">
                  <a:pos x="330" y="46"/>
                </a:cxn>
                <a:cxn ang="0">
                  <a:pos x="256" y="122"/>
                </a:cxn>
                <a:cxn ang="0">
                  <a:pos x="236" y="92"/>
                </a:cxn>
                <a:cxn ang="0">
                  <a:pos x="290" y="18"/>
                </a:cxn>
                <a:cxn ang="0">
                  <a:pos x="218" y="62"/>
                </a:cxn>
                <a:cxn ang="0">
                  <a:pos x="214" y="90"/>
                </a:cxn>
                <a:cxn ang="0">
                  <a:pos x="208" y="60"/>
                </a:cxn>
                <a:cxn ang="0">
                  <a:pos x="212" y="8"/>
                </a:cxn>
                <a:cxn ang="0">
                  <a:pos x="184" y="40"/>
                </a:cxn>
                <a:cxn ang="0">
                  <a:pos x="162" y="0"/>
                </a:cxn>
                <a:cxn ang="0">
                  <a:pos x="156" y="94"/>
                </a:cxn>
                <a:cxn ang="0">
                  <a:pos x="138" y="12"/>
                </a:cxn>
                <a:cxn ang="0">
                  <a:pos x="84" y="74"/>
                </a:cxn>
                <a:cxn ang="0">
                  <a:pos x="62" y="98"/>
                </a:cxn>
                <a:cxn ang="0">
                  <a:pos x="54" y="20"/>
                </a:cxn>
                <a:cxn ang="0">
                  <a:pos x="86" y="738"/>
                </a:cxn>
                <a:cxn ang="0">
                  <a:pos x="38" y="1700"/>
                </a:cxn>
                <a:cxn ang="0">
                  <a:pos x="176" y="1954"/>
                </a:cxn>
                <a:cxn ang="0">
                  <a:pos x="576" y="1976"/>
                </a:cxn>
                <a:cxn ang="0">
                  <a:pos x="656" y="1938"/>
                </a:cxn>
                <a:cxn ang="0">
                  <a:pos x="472" y="1910"/>
                </a:cxn>
                <a:cxn ang="0">
                  <a:pos x="368" y="1874"/>
                </a:cxn>
                <a:cxn ang="0">
                  <a:pos x="266" y="1722"/>
                </a:cxn>
                <a:cxn ang="0">
                  <a:pos x="260" y="1568"/>
                </a:cxn>
                <a:cxn ang="0">
                  <a:pos x="304" y="1496"/>
                </a:cxn>
                <a:cxn ang="0">
                  <a:pos x="552" y="1494"/>
                </a:cxn>
                <a:cxn ang="0">
                  <a:pos x="682" y="1452"/>
                </a:cxn>
                <a:cxn ang="0">
                  <a:pos x="654" y="1352"/>
                </a:cxn>
                <a:cxn ang="0">
                  <a:pos x="692" y="1264"/>
                </a:cxn>
                <a:cxn ang="0">
                  <a:pos x="610" y="1220"/>
                </a:cxn>
                <a:cxn ang="0">
                  <a:pos x="694" y="1188"/>
                </a:cxn>
                <a:cxn ang="0">
                  <a:pos x="698" y="1124"/>
                </a:cxn>
                <a:cxn ang="0">
                  <a:pos x="714" y="1052"/>
                </a:cxn>
                <a:cxn ang="0">
                  <a:pos x="772" y="1002"/>
                </a:cxn>
                <a:cxn ang="0">
                  <a:pos x="492" y="850"/>
                </a:cxn>
                <a:cxn ang="0">
                  <a:pos x="362" y="826"/>
                </a:cxn>
                <a:cxn ang="0">
                  <a:pos x="424" y="782"/>
                </a:cxn>
                <a:cxn ang="0">
                  <a:pos x="532" y="794"/>
                </a:cxn>
                <a:cxn ang="0">
                  <a:pos x="516" y="846"/>
                </a:cxn>
              </a:cxnLst>
              <a:rect l="0" t="0" r="r" b="b"/>
              <a:pathLst>
                <a:path w="772" h="1976">
                  <a:moveTo>
                    <a:pt x="696" y="886"/>
                  </a:moveTo>
                  <a:lnTo>
                    <a:pt x="696" y="886"/>
                  </a:lnTo>
                  <a:lnTo>
                    <a:pt x="670" y="852"/>
                  </a:lnTo>
                  <a:lnTo>
                    <a:pt x="656" y="834"/>
                  </a:lnTo>
                  <a:lnTo>
                    <a:pt x="646" y="814"/>
                  </a:lnTo>
                  <a:lnTo>
                    <a:pt x="638" y="794"/>
                  </a:lnTo>
                  <a:lnTo>
                    <a:pt x="636" y="784"/>
                  </a:lnTo>
                  <a:lnTo>
                    <a:pt x="636" y="774"/>
                  </a:lnTo>
                  <a:lnTo>
                    <a:pt x="638" y="764"/>
                  </a:lnTo>
                  <a:lnTo>
                    <a:pt x="642" y="754"/>
                  </a:lnTo>
                  <a:lnTo>
                    <a:pt x="646" y="744"/>
                  </a:lnTo>
                  <a:lnTo>
                    <a:pt x="654" y="734"/>
                  </a:lnTo>
                  <a:lnTo>
                    <a:pt x="654" y="734"/>
                  </a:lnTo>
                  <a:lnTo>
                    <a:pt x="670" y="720"/>
                  </a:lnTo>
                  <a:lnTo>
                    <a:pt x="680" y="706"/>
                  </a:lnTo>
                  <a:lnTo>
                    <a:pt x="688" y="690"/>
                  </a:lnTo>
                  <a:lnTo>
                    <a:pt x="690" y="672"/>
                  </a:lnTo>
                  <a:lnTo>
                    <a:pt x="690" y="672"/>
                  </a:lnTo>
                  <a:lnTo>
                    <a:pt x="696" y="612"/>
                  </a:lnTo>
                  <a:lnTo>
                    <a:pt x="696" y="566"/>
                  </a:lnTo>
                  <a:lnTo>
                    <a:pt x="692" y="526"/>
                  </a:lnTo>
                  <a:lnTo>
                    <a:pt x="684" y="490"/>
                  </a:lnTo>
                  <a:lnTo>
                    <a:pt x="684" y="490"/>
                  </a:lnTo>
                  <a:lnTo>
                    <a:pt x="686" y="488"/>
                  </a:lnTo>
                  <a:lnTo>
                    <a:pt x="690" y="486"/>
                  </a:lnTo>
                  <a:lnTo>
                    <a:pt x="694" y="482"/>
                  </a:lnTo>
                  <a:lnTo>
                    <a:pt x="698" y="474"/>
                  </a:lnTo>
                  <a:lnTo>
                    <a:pt x="698" y="474"/>
                  </a:lnTo>
                  <a:lnTo>
                    <a:pt x="700" y="458"/>
                  </a:lnTo>
                  <a:lnTo>
                    <a:pt x="700" y="446"/>
                  </a:lnTo>
                  <a:lnTo>
                    <a:pt x="698" y="438"/>
                  </a:lnTo>
                  <a:lnTo>
                    <a:pt x="694" y="430"/>
                  </a:lnTo>
                  <a:lnTo>
                    <a:pt x="690" y="426"/>
                  </a:lnTo>
                  <a:lnTo>
                    <a:pt x="686" y="422"/>
                  </a:lnTo>
                  <a:lnTo>
                    <a:pt x="684" y="420"/>
                  </a:lnTo>
                  <a:lnTo>
                    <a:pt x="684" y="420"/>
                  </a:lnTo>
                  <a:lnTo>
                    <a:pt x="690" y="412"/>
                  </a:lnTo>
                  <a:lnTo>
                    <a:pt x="694" y="402"/>
                  </a:lnTo>
                  <a:lnTo>
                    <a:pt x="696" y="388"/>
                  </a:lnTo>
                  <a:lnTo>
                    <a:pt x="694" y="376"/>
                  </a:lnTo>
                  <a:lnTo>
                    <a:pt x="692" y="362"/>
                  </a:lnTo>
                  <a:lnTo>
                    <a:pt x="688" y="352"/>
                  </a:lnTo>
                  <a:lnTo>
                    <a:pt x="680" y="344"/>
                  </a:lnTo>
                  <a:lnTo>
                    <a:pt x="676" y="342"/>
                  </a:lnTo>
                  <a:lnTo>
                    <a:pt x="670" y="342"/>
                  </a:lnTo>
                  <a:lnTo>
                    <a:pt x="670" y="342"/>
                  </a:lnTo>
                  <a:lnTo>
                    <a:pt x="674" y="332"/>
                  </a:lnTo>
                  <a:lnTo>
                    <a:pt x="676" y="320"/>
                  </a:lnTo>
                  <a:lnTo>
                    <a:pt x="676" y="308"/>
                  </a:lnTo>
                  <a:lnTo>
                    <a:pt x="674" y="298"/>
                  </a:lnTo>
                  <a:lnTo>
                    <a:pt x="668" y="290"/>
                  </a:lnTo>
                  <a:lnTo>
                    <a:pt x="662" y="282"/>
                  </a:lnTo>
                  <a:lnTo>
                    <a:pt x="654" y="280"/>
                  </a:lnTo>
                  <a:lnTo>
                    <a:pt x="642" y="280"/>
                  </a:lnTo>
                  <a:lnTo>
                    <a:pt x="642" y="280"/>
                  </a:lnTo>
                  <a:lnTo>
                    <a:pt x="646" y="280"/>
                  </a:lnTo>
                  <a:lnTo>
                    <a:pt x="650" y="274"/>
                  </a:lnTo>
                  <a:lnTo>
                    <a:pt x="654" y="266"/>
                  </a:lnTo>
                  <a:lnTo>
                    <a:pt x="656" y="260"/>
                  </a:lnTo>
                  <a:lnTo>
                    <a:pt x="656" y="254"/>
                  </a:lnTo>
                  <a:lnTo>
                    <a:pt x="656" y="254"/>
                  </a:lnTo>
                  <a:lnTo>
                    <a:pt x="654" y="246"/>
                  </a:lnTo>
                  <a:lnTo>
                    <a:pt x="652" y="242"/>
                  </a:lnTo>
                  <a:lnTo>
                    <a:pt x="648" y="238"/>
                  </a:lnTo>
                  <a:lnTo>
                    <a:pt x="644" y="236"/>
                  </a:lnTo>
                  <a:lnTo>
                    <a:pt x="636" y="234"/>
                  </a:lnTo>
                  <a:lnTo>
                    <a:pt x="626" y="234"/>
                  </a:lnTo>
                  <a:lnTo>
                    <a:pt x="618" y="236"/>
                  </a:lnTo>
                  <a:lnTo>
                    <a:pt x="610" y="236"/>
                  </a:lnTo>
                  <a:lnTo>
                    <a:pt x="608" y="236"/>
                  </a:lnTo>
                  <a:lnTo>
                    <a:pt x="608" y="234"/>
                  </a:lnTo>
                  <a:lnTo>
                    <a:pt x="610" y="226"/>
                  </a:lnTo>
                  <a:lnTo>
                    <a:pt x="610" y="226"/>
                  </a:lnTo>
                  <a:lnTo>
                    <a:pt x="612" y="220"/>
                  </a:lnTo>
                  <a:lnTo>
                    <a:pt x="610" y="212"/>
                  </a:lnTo>
                  <a:lnTo>
                    <a:pt x="604" y="204"/>
                  </a:lnTo>
                  <a:lnTo>
                    <a:pt x="598" y="196"/>
                  </a:lnTo>
                  <a:lnTo>
                    <a:pt x="592" y="190"/>
                  </a:lnTo>
                  <a:lnTo>
                    <a:pt x="584" y="188"/>
                  </a:lnTo>
                  <a:lnTo>
                    <a:pt x="580" y="190"/>
                  </a:lnTo>
                  <a:lnTo>
                    <a:pt x="576" y="192"/>
                  </a:lnTo>
                  <a:lnTo>
                    <a:pt x="574" y="196"/>
                  </a:lnTo>
                  <a:lnTo>
                    <a:pt x="570" y="202"/>
                  </a:lnTo>
                  <a:lnTo>
                    <a:pt x="570" y="202"/>
                  </a:lnTo>
                  <a:lnTo>
                    <a:pt x="568" y="200"/>
                  </a:lnTo>
                  <a:lnTo>
                    <a:pt x="566" y="194"/>
                  </a:lnTo>
                  <a:lnTo>
                    <a:pt x="568" y="184"/>
                  </a:lnTo>
                  <a:lnTo>
                    <a:pt x="568" y="180"/>
                  </a:lnTo>
                  <a:lnTo>
                    <a:pt x="566" y="174"/>
                  </a:lnTo>
                  <a:lnTo>
                    <a:pt x="564" y="170"/>
                  </a:lnTo>
                  <a:lnTo>
                    <a:pt x="560" y="166"/>
                  </a:lnTo>
                  <a:lnTo>
                    <a:pt x="560" y="166"/>
                  </a:lnTo>
                  <a:lnTo>
                    <a:pt x="552" y="168"/>
                  </a:lnTo>
                  <a:lnTo>
                    <a:pt x="544" y="172"/>
                  </a:lnTo>
                  <a:lnTo>
                    <a:pt x="526" y="182"/>
                  </a:lnTo>
                  <a:lnTo>
                    <a:pt x="526" y="182"/>
                  </a:lnTo>
                  <a:lnTo>
                    <a:pt x="526" y="176"/>
                  </a:lnTo>
                  <a:lnTo>
                    <a:pt x="526" y="172"/>
                  </a:lnTo>
                  <a:lnTo>
                    <a:pt x="528" y="162"/>
                  </a:lnTo>
                  <a:lnTo>
                    <a:pt x="528" y="158"/>
                  </a:lnTo>
                  <a:lnTo>
                    <a:pt x="528" y="152"/>
                  </a:lnTo>
                  <a:lnTo>
                    <a:pt x="524" y="146"/>
                  </a:lnTo>
                  <a:lnTo>
                    <a:pt x="518" y="138"/>
                  </a:lnTo>
                  <a:lnTo>
                    <a:pt x="518" y="138"/>
                  </a:lnTo>
                  <a:lnTo>
                    <a:pt x="510" y="134"/>
                  </a:lnTo>
                  <a:lnTo>
                    <a:pt x="502" y="132"/>
                  </a:lnTo>
                  <a:lnTo>
                    <a:pt x="498" y="134"/>
                  </a:lnTo>
                  <a:lnTo>
                    <a:pt x="492" y="136"/>
                  </a:lnTo>
                  <a:lnTo>
                    <a:pt x="484" y="146"/>
                  </a:lnTo>
                  <a:lnTo>
                    <a:pt x="478" y="152"/>
                  </a:lnTo>
                  <a:lnTo>
                    <a:pt x="472" y="156"/>
                  </a:lnTo>
                  <a:lnTo>
                    <a:pt x="472" y="156"/>
                  </a:lnTo>
                  <a:lnTo>
                    <a:pt x="466" y="154"/>
                  </a:lnTo>
                  <a:lnTo>
                    <a:pt x="464" y="150"/>
                  </a:lnTo>
                  <a:lnTo>
                    <a:pt x="464" y="148"/>
                  </a:lnTo>
                  <a:lnTo>
                    <a:pt x="474" y="136"/>
                  </a:lnTo>
                  <a:lnTo>
                    <a:pt x="478" y="128"/>
                  </a:lnTo>
                  <a:lnTo>
                    <a:pt x="478" y="124"/>
                  </a:lnTo>
                  <a:lnTo>
                    <a:pt x="476" y="120"/>
                  </a:lnTo>
                  <a:lnTo>
                    <a:pt x="474" y="116"/>
                  </a:lnTo>
                  <a:lnTo>
                    <a:pt x="468" y="110"/>
                  </a:lnTo>
                  <a:lnTo>
                    <a:pt x="460" y="106"/>
                  </a:lnTo>
                  <a:lnTo>
                    <a:pt x="448" y="100"/>
                  </a:lnTo>
                  <a:lnTo>
                    <a:pt x="448" y="100"/>
                  </a:lnTo>
                  <a:lnTo>
                    <a:pt x="442" y="112"/>
                  </a:lnTo>
                  <a:lnTo>
                    <a:pt x="438" y="120"/>
                  </a:lnTo>
                  <a:lnTo>
                    <a:pt x="434" y="122"/>
                  </a:lnTo>
                  <a:lnTo>
                    <a:pt x="432" y="120"/>
                  </a:lnTo>
                  <a:lnTo>
                    <a:pt x="428" y="112"/>
                  </a:lnTo>
                  <a:lnTo>
                    <a:pt x="426" y="108"/>
                  </a:lnTo>
                  <a:lnTo>
                    <a:pt x="424" y="106"/>
                  </a:lnTo>
                  <a:lnTo>
                    <a:pt x="424" y="106"/>
                  </a:lnTo>
                  <a:lnTo>
                    <a:pt x="422" y="104"/>
                  </a:lnTo>
                  <a:lnTo>
                    <a:pt x="418" y="106"/>
                  </a:lnTo>
                  <a:lnTo>
                    <a:pt x="412" y="110"/>
                  </a:lnTo>
                  <a:lnTo>
                    <a:pt x="388" y="132"/>
                  </a:lnTo>
                  <a:lnTo>
                    <a:pt x="388" y="132"/>
                  </a:lnTo>
                  <a:lnTo>
                    <a:pt x="398" y="112"/>
                  </a:lnTo>
                  <a:lnTo>
                    <a:pt x="404" y="92"/>
                  </a:lnTo>
                  <a:lnTo>
                    <a:pt x="406" y="84"/>
                  </a:lnTo>
                  <a:lnTo>
                    <a:pt x="404" y="80"/>
                  </a:lnTo>
                  <a:lnTo>
                    <a:pt x="398" y="78"/>
                  </a:lnTo>
                  <a:lnTo>
                    <a:pt x="388" y="80"/>
                  </a:lnTo>
                  <a:lnTo>
                    <a:pt x="388" y="80"/>
                  </a:lnTo>
                  <a:lnTo>
                    <a:pt x="376" y="84"/>
                  </a:lnTo>
                  <a:lnTo>
                    <a:pt x="368" y="86"/>
                  </a:lnTo>
                  <a:lnTo>
                    <a:pt x="366" y="86"/>
                  </a:lnTo>
                  <a:lnTo>
                    <a:pt x="364" y="84"/>
                  </a:lnTo>
                  <a:lnTo>
                    <a:pt x="368" y="76"/>
                  </a:lnTo>
                  <a:lnTo>
                    <a:pt x="370" y="72"/>
                  </a:lnTo>
                  <a:lnTo>
                    <a:pt x="370" y="72"/>
                  </a:lnTo>
                  <a:lnTo>
                    <a:pt x="376" y="68"/>
                  </a:lnTo>
                  <a:lnTo>
                    <a:pt x="380" y="64"/>
                  </a:lnTo>
                  <a:lnTo>
                    <a:pt x="380" y="62"/>
                  </a:lnTo>
                  <a:lnTo>
                    <a:pt x="380" y="58"/>
                  </a:lnTo>
                  <a:lnTo>
                    <a:pt x="376" y="50"/>
                  </a:lnTo>
                  <a:lnTo>
                    <a:pt x="368" y="44"/>
                  </a:lnTo>
                  <a:lnTo>
                    <a:pt x="358" y="42"/>
                  </a:lnTo>
                  <a:lnTo>
                    <a:pt x="350" y="42"/>
                  </a:lnTo>
                  <a:lnTo>
                    <a:pt x="346" y="44"/>
                  </a:lnTo>
                  <a:lnTo>
                    <a:pt x="344" y="46"/>
                  </a:lnTo>
                  <a:lnTo>
                    <a:pt x="342" y="52"/>
                  </a:lnTo>
                  <a:lnTo>
                    <a:pt x="342" y="58"/>
                  </a:lnTo>
                  <a:lnTo>
                    <a:pt x="342" y="58"/>
                  </a:lnTo>
                  <a:lnTo>
                    <a:pt x="340" y="68"/>
                  </a:lnTo>
                  <a:lnTo>
                    <a:pt x="332" y="76"/>
                  </a:lnTo>
                  <a:lnTo>
                    <a:pt x="324" y="84"/>
                  </a:lnTo>
                  <a:lnTo>
                    <a:pt x="314" y="88"/>
                  </a:lnTo>
                  <a:lnTo>
                    <a:pt x="306" y="90"/>
                  </a:lnTo>
                  <a:lnTo>
                    <a:pt x="300" y="90"/>
                  </a:lnTo>
                  <a:lnTo>
                    <a:pt x="298" y="88"/>
                  </a:lnTo>
                  <a:lnTo>
                    <a:pt x="298" y="84"/>
                  </a:lnTo>
                  <a:lnTo>
                    <a:pt x="300" y="76"/>
                  </a:lnTo>
                  <a:lnTo>
                    <a:pt x="300" y="76"/>
                  </a:lnTo>
                  <a:lnTo>
                    <a:pt x="302" y="68"/>
                  </a:lnTo>
                  <a:lnTo>
                    <a:pt x="306" y="64"/>
                  </a:lnTo>
                  <a:lnTo>
                    <a:pt x="310" y="62"/>
                  </a:lnTo>
                  <a:lnTo>
                    <a:pt x="314" y="60"/>
                  </a:lnTo>
                  <a:lnTo>
                    <a:pt x="322" y="60"/>
                  </a:lnTo>
                  <a:lnTo>
                    <a:pt x="328" y="62"/>
                  </a:lnTo>
                  <a:lnTo>
                    <a:pt x="334" y="62"/>
                  </a:lnTo>
                  <a:lnTo>
                    <a:pt x="334" y="60"/>
                  </a:lnTo>
                  <a:lnTo>
                    <a:pt x="334" y="58"/>
                  </a:lnTo>
                  <a:lnTo>
                    <a:pt x="330" y="46"/>
                  </a:lnTo>
                  <a:lnTo>
                    <a:pt x="318" y="26"/>
                  </a:lnTo>
                  <a:lnTo>
                    <a:pt x="318" y="26"/>
                  </a:lnTo>
                  <a:lnTo>
                    <a:pt x="284" y="62"/>
                  </a:lnTo>
                  <a:lnTo>
                    <a:pt x="272" y="76"/>
                  </a:lnTo>
                  <a:lnTo>
                    <a:pt x="266" y="86"/>
                  </a:lnTo>
                  <a:lnTo>
                    <a:pt x="266" y="86"/>
                  </a:lnTo>
                  <a:lnTo>
                    <a:pt x="260" y="110"/>
                  </a:lnTo>
                  <a:lnTo>
                    <a:pt x="256" y="122"/>
                  </a:lnTo>
                  <a:lnTo>
                    <a:pt x="254" y="124"/>
                  </a:lnTo>
                  <a:lnTo>
                    <a:pt x="252" y="124"/>
                  </a:lnTo>
                  <a:lnTo>
                    <a:pt x="250" y="120"/>
                  </a:lnTo>
                  <a:lnTo>
                    <a:pt x="246" y="102"/>
                  </a:lnTo>
                  <a:lnTo>
                    <a:pt x="242" y="96"/>
                  </a:lnTo>
                  <a:lnTo>
                    <a:pt x="238" y="92"/>
                  </a:lnTo>
                  <a:lnTo>
                    <a:pt x="236" y="92"/>
                  </a:lnTo>
                  <a:lnTo>
                    <a:pt x="236" y="92"/>
                  </a:lnTo>
                  <a:lnTo>
                    <a:pt x="258" y="76"/>
                  </a:lnTo>
                  <a:lnTo>
                    <a:pt x="268" y="66"/>
                  </a:lnTo>
                  <a:lnTo>
                    <a:pt x="276" y="56"/>
                  </a:lnTo>
                  <a:lnTo>
                    <a:pt x="284" y="46"/>
                  </a:lnTo>
                  <a:lnTo>
                    <a:pt x="290" y="36"/>
                  </a:lnTo>
                  <a:lnTo>
                    <a:pt x="292" y="26"/>
                  </a:lnTo>
                  <a:lnTo>
                    <a:pt x="290" y="18"/>
                  </a:lnTo>
                  <a:lnTo>
                    <a:pt x="290" y="18"/>
                  </a:lnTo>
                  <a:lnTo>
                    <a:pt x="276" y="18"/>
                  </a:lnTo>
                  <a:lnTo>
                    <a:pt x="262" y="24"/>
                  </a:lnTo>
                  <a:lnTo>
                    <a:pt x="246" y="32"/>
                  </a:lnTo>
                  <a:lnTo>
                    <a:pt x="232" y="40"/>
                  </a:lnTo>
                  <a:lnTo>
                    <a:pt x="222" y="50"/>
                  </a:lnTo>
                  <a:lnTo>
                    <a:pt x="220" y="54"/>
                  </a:lnTo>
                  <a:lnTo>
                    <a:pt x="218" y="58"/>
                  </a:lnTo>
                  <a:lnTo>
                    <a:pt x="218" y="62"/>
                  </a:lnTo>
                  <a:lnTo>
                    <a:pt x="220" y="66"/>
                  </a:lnTo>
                  <a:lnTo>
                    <a:pt x="226" y="68"/>
                  </a:lnTo>
                  <a:lnTo>
                    <a:pt x="232" y="70"/>
                  </a:lnTo>
                  <a:lnTo>
                    <a:pt x="232" y="70"/>
                  </a:lnTo>
                  <a:lnTo>
                    <a:pt x="230" y="76"/>
                  </a:lnTo>
                  <a:lnTo>
                    <a:pt x="226" y="80"/>
                  </a:lnTo>
                  <a:lnTo>
                    <a:pt x="222" y="86"/>
                  </a:lnTo>
                  <a:lnTo>
                    <a:pt x="214" y="90"/>
                  </a:lnTo>
                  <a:lnTo>
                    <a:pt x="208" y="90"/>
                  </a:lnTo>
                  <a:lnTo>
                    <a:pt x="202" y="90"/>
                  </a:lnTo>
                  <a:lnTo>
                    <a:pt x="194" y="84"/>
                  </a:lnTo>
                  <a:lnTo>
                    <a:pt x="188" y="76"/>
                  </a:lnTo>
                  <a:lnTo>
                    <a:pt x="188" y="76"/>
                  </a:lnTo>
                  <a:lnTo>
                    <a:pt x="194" y="74"/>
                  </a:lnTo>
                  <a:lnTo>
                    <a:pt x="198" y="70"/>
                  </a:lnTo>
                  <a:lnTo>
                    <a:pt x="208" y="60"/>
                  </a:lnTo>
                  <a:lnTo>
                    <a:pt x="218" y="46"/>
                  </a:lnTo>
                  <a:lnTo>
                    <a:pt x="224" y="32"/>
                  </a:lnTo>
                  <a:lnTo>
                    <a:pt x="228" y="20"/>
                  </a:lnTo>
                  <a:lnTo>
                    <a:pt x="228" y="14"/>
                  </a:lnTo>
                  <a:lnTo>
                    <a:pt x="226" y="10"/>
                  </a:lnTo>
                  <a:lnTo>
                    <a:pt x="224" y="8"/>
                  </a:lnTo>
                  <a:lnTo>
                    <a:pt x="218" y="6"/>
                  </a:lnTo>
                  <a:lnTo>
                    <a:pt x="212" y="8"/>
                  </a:lnTo>
                  <a:lnTo>
                    <a:pt x="202" y="12"/>
                  </a:lnTo>
                  <a:lnTo>
                    <a:pt x="202" y="12"/>
                  </a:lnTo>
                  <a:lnTo>
                    <a:pt x="200" y="16"/>
                  </a:lnTo>
                  <a:lnTo>
                    <a:pt x="198" y="24"/>
                  </a:lnTo>
                  <a:lnTo>
                    <a:pt x="194" y="34"/>
                  </a:lnTo>
                  <a:lnTo>
                    <a:pt x="188" y="44"/>
                  </a:lnTo>
                  <a:lnTo>
                    <a:pt x="188" y="44"/>
                  </a:lnTo>
                  <a:lnTo>
                    <a:pt x="184" y="40"/>
                  </a:lnTo>
                  <a:lnTo>
                    <a:pt x="182" y="36"/>
                  </a:lnTo>
                  <a:lnTo>
                    <a:pt x="182" y="26"/>
                  </a:lnTo>
                  <a:lnTo>
                    <a:pt x="182" y="16"/>
                  </a:lnTo>
                  <a:lnTo>
                    <a:pt x="182" y="8"/>
                  </a:lnTo>
                  <a:lnTo>
                    <a:pt x="182" y="8"/>
                  </a:lnTo>
                  <a:lnTo>
                    <a:pt x="174" y="4"/>
                  </a:lnTo>
                  <a:lnTo>
                    <a:pt x="168" y="0"/>
                  </a:lnTo>
                  <a:lnTo>
                    <a:pt x="162" y="0"/>
                  </a:lnTo>
                  <a:lnTo>
                    <a:pt x="160" y="2"/>
                  </a:lnTo>
                  <a:lnTo>
                    <a:pt x="156" y="6"/>
                  </a:lnTo>
                  <a:lnTo>
                    <a:pt x="154" y="12"/>
                  </a:lnTo>
                  <a:lnTo>
                    <a:pt x="152" y="28"/>
                  </a:lnTo>
                  <a:lnTo>
                    <a:pt x="152" y="46"/>
                  </a:lnTo>
                  <a:lnTo>
                    <a:pt x="152" y="66"/>
                  </a:lnTo>
                  <a:lnTo>
                    <a:pt x="156" y="94"/>
                  </a:lnTo>
                  <a:lnTo>
                    <a:pt x="156" y="94"/>
                  </a:lnTo>
                  <a:lnTo>
                    <a:pt x="140" y="82"/>
                  </a:lnTo>
                  <a:lnTo>
                    <a:pt x="132" y="74"/>
                  </a:lnTo>
                  <a:lnTo>
                    <a:pt x="130" y="68"/>
                  </a:lnTo>
                  <a:lnTo>
                    <a:pt x="130" y="62"/>
                  </a:lnTo>
                  <a:lnTo>
                    <a:pt x="134" y="54"/>
                  </a:lnTo>
                  <a:lnTo>
                    <a:pt x="138" y="44"/>
                  </a:lnTo>
                  <a:lnTo>
                    <a:pt x="140" y="30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22" y="16"/>
                  </a:lnTo>
                  <a:lnTo>
                    <a:pt x="110" y="20"/>
                  </a:lnTo>
                  <a:lnTo>
                    <a:pt x="100" y="28"/>
                  </a:lnTo>
                  <a:lnTo>
                    <a:pt x="92" y="36"/>
                  </a:lnTo>
                  <a:lnTo>
                    <a:pt x="88" y="46"/>
                  </a:lnTo>
                  <a:lnTo>
                    <a:pt x="84" y="58"/>
                  </a:lnTo>
                  <a:lnTo>
                    <a:pt x="84" y="74"/>
                  </a:lnTo>
                  <a:lnTo>
                    <a:pt x="86" y="92"/>
                  </a:lnTo>
                  <a:lnTo>
                    <a:pt x="86" y="92"/>
                  </a:lnTo>
                  <a:lnTo>
                    <a:pt x="82" y="102"/>
                  </a:lnTo>
                  <a:lnTo>
                    <a:pt x="74" y="112"/>
                  </a:lnTo>
                  <a:lnTo>
                    <a:pt x="72" y="114"/>
                  </a:lnTo>
                  <a:lnTo>
                    <a:pt x="68" y="114"/>
                  </a:lnTo>
                  <a:lnTo>
                    <a:pt x="64" y="108"/>
                  </a:lnTo>
                  <a:lnTo>
                    <a:pt x="62" y="98"/>
                  </a:lnTo>
                  <a:lnTo>
                    <a:pt x="62" y="98"/>
                  </a:lnTo>
                  <a:lnTo>
                    <a:pt x="70" y="84"/>
                  </a:lnTo>
                  <a:lnTo>
                    <a:pt x="74" y="72"/>
                  </a:lnTo>
                  <a:lnTo>
                    <a:pt x="78" y="58"/>
                  </a:lnTo>
                  <a:lnTo>
                    <a:pt x="76" y="46"/>
                  </a:lnTo>
                  <a:lnTo>
                    <a:pt x="72" y="34"/>
                  </a:lnTo>
                  <a:lnTo>
                    <a:pt x="66" y="26"/>
                  </a:lnTo>
                  <a:lnTo>
                    <a:pt x="54" y="20"/>
                  </a:lnTo>
                  <a:lnTo>
                    <a:pt x="40" y="16"/>
                  </a:lnTo>
                  <a:lnTo>
                    <a:pt x="40" y="16"/>
                  </a:lnTo>
                  <a:lnTo>
                    <a:pt x="52" y="136"/>
                  </a:lnTo>
                  <a:lnTo>
                    <a:pt x="64" y="258"/>
                  </a:lnTo>
                  <a:lnTo>
                    <a:pt x="72" y="378"/>
                  </a:lnTo>
                  <a:lnTo>
                    <a:pt x="78" y="498"/>
                  </a:lnTo>
                  <a:lnTo>
                    <a:pt x="84" y="618"/>
                  </a:lnTo>
                  <a:lnTo>
                    <a:pt x="86" y="738"/>
                  </a:lnTo>
                  <a:lnTo>
                    <a:pt x="88" y="860"/>
                  </a:lnTo>
                  <a:lnTo>
                    <a:pt x="86" y="980"/>
                  </a:lnTo>
                  <a:lnTo>
                    <a:pt x="84" y="1100"/>
                  </a:lnTo>
                  <a:lnTo>
                    <a:pt x="78" y="1220"/>
                  </a:lnTo>
                  <a:lnTo>
                    <a:pt x="72" y="1340"/>
                  </a:lnTo>
                  <a:lnTo>
                    <a:pt x="62" y="1460"/>
                  </a:lnTo>
                  <a:lnTo>
                    <a:pt x="52" y="1580"/>
                  </a:lnTo>
                  <a:lnTo>
                    <a:pt x="38" y="1700"/>
                  </a:lnTo>
                  <a:lnTo>
                    <a:pt x="24" y="1820"/>
                  </a:lnTo>
                  <a:lnTo>
                    <a:pt x="6" y="1938"/>
                  </a:lnTo>
                  <a:lnTo>
                    <a:pt x="0" y="1972"/>
                  </a:lnTo>
                  <a:lnTo>
                    <a:pt x="0" y="1972"/>
                  </a:lnTo>
                  <a:lnTo>
                    <a:pt x="42" y="1970"/>
                  </a:lnTo>
                  <a:lnTo>
                    <a:pt x="88" y="1964"/>
                  </a:lnTo>
                  <a:lnTo>
                    <a:pt x="134" y="1958"/>
                  </a:lnTo>
                  <a:lnTo>
                    <a:pt x="176" y="1954"/>
                  </a:lnTo>
                  <a:lnTo>
                    <a:pt x="176" y="1954"/>
                  </a:lnTo>
                  <a:lnTo>
                    <a:pt x="226" y="1956"/>
                  </a:lnTo>
                  <a:lnTo>
                    <a:pt x="268" y="1960"/>
                  </a:lnTo>
                  <a:lnTo>
                    <a:pt x="338" y="1968"/>
                  </a:lnTo>
                  <a:lnTo>
                    <a:pt x="378" y="1972"/>
                  </a:lnTo>
                  <a:lnTo>
                    <a:pt x="428" y="1974"/>
                  </a:lnTo>
                  <a:lnTo>
                    <a:pt x="492" y="1976"/>
                  </a:lnTo>
                  <a:lnTo>
                    <a:pt x="576" y="1976"/>
                  </a:lnTo>
                  <a:lnTo>
                    <a:pt x="576" y="1976"/>
                  </a:lnTo>
                  <a:lnTo>
                    <a:pt x="612" y="1972"/>
                  </a:lnTo>
                  <a:lnTo>
                    <a:pt x="636" y="1966"/>
                  </a:lnTo>
                  <a:lnTo>
                    <a:pt x="654" y="1962"/>
                  </a:lnTo>
                  <a:lnTo>
                    <a:pt x="668" y="1962"/>
                  </a:lnTo>
                  <a:lnTo>
                    <a:pt x="668" y="1962"/>
                  </a:lnTo>
                  <a:lnTo>
                    <a:pt x="664" y="1948"/>
                  </a:lnTo>
                  <a:lnTo>
                    <a:pt x="656" y="1938"/>
                  </a:lnTo>
                  <a:lnTo>
                    <a:pt x="648" y="1930"/>
                  </a:lnTo>
                  <a:lnTo>
                    <a:pt x="638" y="1924"/>
                  </a:lnTo>
                  <a:lnTo>
                    <a:pt x="624" y="1918"/>
                  </a:lnTo>
                  <a:lnTo>
                    <a:pt x="612" y="1916"/>
                  </a:lnTo>
                  <a:lnTo>
                    <a:pt x="582" y="1912"/>
                  </a:lnTo>
                  <a:lnTo>
                    <a:pt x="516" y="1912"/>
                  </a:lnTo>
                  <a:lnTo>
                    <a:pt x="486" y="1912"/>
                  </a:lnTo>
                  <a:lnTo>
                    <a:pt x="472" y="1910"/>
                  </a:lnTo>
                  <a:lnTo>
                    <a:pt x="458" y="1906"/>
                  </a:lnTo>
                  <a:lnTo>
                    <a:pt x="458" y="1906"/>
                  </a:lnTo>
                  <a:lnTo>
                    <a:pt x="440" y="1904"/>
                  </a:lnTo>
                  <a:lnTo>
                    <a:pt x="422" y="1900"/>
                  </a:lnTo>
                  <a:lnTo>
                    <a:pt x="406" y="1894"/>
                  </a:lnTo>
                  <a:lnTo>
                    <a:pt x="392" y="1888"/>
                  </a:lnTo>
                  <a:lnTo>
                    <a:pt x="380" y="1882"/>
                  </a:lnTo>
                  <a:lnTo>
                    <a:pt x="368" y="1874"/>
                  </a:lnTo>
                  <a:lnTo>
                    <a:pt x="350" y="1858"/>
                  </a:lnTo>
                  <a:lnTo>
                    <a:pt x="334" y="1840"/>
                  </a:lnTo>
                  <a:lnTo>
                    <a:pt x="322" y="1820"/>
                  </a:lnTo>
                  <a:lnTo>
                    <a:pt x="296" y="1782"/>
                  </a:lnTo>
                  <a:lnTo>
                    <a:pt x="296" y="1782"/>
                  </a:lnTo>
                  <a:lnTo>
                    <a:pt x="284" y="1760"/>
                  </a:lnTo>
                  <a:lnTo>
                    <a:pt x="272" y="1734"/>
                  </a:lnTo>
                  <a:lnTo>
                    <a:pt x="266" y="1722"/>
                  </a:lnTo>
                  <a:lnTo>
                    <a:pt x="262" y="1706"/>
                  </a:lnTo>
                  <a:lnTo>
                    <a:pt x="260" y="1692"/>
                  </a:lnTo>
                  <a:lnTo>
                    <a:pt x="258" y="1676"/>
                  </a:lnTo>
                  <a:lnTo>
                    <a:pt x="258" y="1676"/>
                  </a:lnTo>
                  <a:lnTo>
                    <a:pt x="256" y="1654"/>
                  </a:lnTo>
                  <a:lnTo>
                    <a:pt x="256" y="1636"/>
                  </a:lnTo>
                  <a:lnTo>
                    <a:pt x="256" y="1602"/>
                  </a:lnTo>
                  <a:lnTo>
                    <a:pt x="260" y="1568"/>
                  </a:lnTo>
                  <a:lnTo>
                    <a:pt x="260" y="1528"/>
                  </a:lnTo>
                  <a:lnTo>
                    <a:pt x="260" y="1528"/>
                  </a:lnTo>
                  <a:lnTo>
                    <a:pt x="262" y="1522"/>
                  </a:lnTo>
                  <a:lnTo>
                    <a:pt x="264" y="1516"/>
                  </a:lnTo>
                  <a:lnTo>
                    <a:pt x="272" y="1506"/>
                  </a:lnTo>
                  <a:lnTo>
                    <a:pt x="280" y="1500"/>
                  </a:lnTo>
                  <a:lnTo>
                    <a:pt x="292" y="1496"/>
                  </a:lnTo>
                  <a:lnTo>
                    <a:pt x="304" y="1496"/>
                  </a:lnTo>
                  <a:lnTo>
                    <a:pt x="318" y="1496"/>
                  </a:lnTo>
                  <a:lnTo>
                    <a:pt x="342" y="1498"/>
                  </a:lnTo>
                  <a:lnTo>
                    <a:pt x="342" y="1498"/>
                  </a:lnTo>
                  <a:lnTo>
                    <a:pt x="380" y="1502"/>
                  </a:lnTo>
                  <a:lnTo>
                    <a:pt x="422" y="1502"/>
                  </a:lnTo>
                  <a:lnTo>
                    <a:pt x="466" y="1500"/>
                  </a:lnTo>
                  <a:lnTo>
                    <a:pt x="510" y="1498"/>
                  </a:lnTo>
                  <a:lnTo>
                    <a:pt x="552" y="1494"/>
                  </a:lnTo>
                  <a:lnTo>
                    <a:pt x="588" y="1490"/>
                  </a:lnTo>
                  <a:lnTo>
                    <a:pt x="618" y="1486"/>
                  </a:lnTo>
                  <a:lnTo>
                    <a:pt x="638" y="1480"/>
                  </a:lnTo>
                  <a:lnTo>
                    <a:pt x="638" y="1480"/>
                  </a:lnTo>
                  <a:lnTo>
                    <a:pt x="658" y="1472"/>
                  </a:lnTo>
                  <a:lnTo>
                    <a:pt x="672" y="1464"/>
                  </a:lnTo>
                  <a:lnTo>
                    <a:pt x="678" y="1458"/>
                  </a:lnTo>
                  <a:lnTo>
                    <a:pt x="682" y="1452"/>
                  </a:lnTo>
                  <a:lnTo>
                    <a:pt x="684" y="1446"/>
                  </a:lnTo>
                  <a:lnTo>
                    <a:pt x="686" y="1440"/>
                  </a:lnTo>
                  <a:lnTo>
                    <a:pt x="686" y="1424"/>
                  </a:lnTo>
                  <a:lnTo>
                    <a:pt x="680" y="1408"/>
                  </a:lnTo>
                  <a:lnTo>
                    <a:pt x="672" y="1390"/>
                  </a:lnTo>
                  <a:lnTo>
                    <a:pt x="658" y="1370"/>
                  </a:lnTo>
                  <a:lnTo>
                    <a:pt x="658" y="1370"/>
                  </a:lnTo>
                  <a:lnTo>
                    <a:pt x="654" y="1352"/>
                  </a:lnTo>
                  <a:lnTo>
                    <a:pt x="654" y="1334"/>
                  </a:lnTo>
                  <a:lnTo>
                    <a:pt x="656" y="1318"/>
                  </a:lnTo>
                  <a:lnTo>
                    <a:pt x="664" y="1302"/>
                  </a:lnTo>
                  <a:lnTo>
                    <a:pt x="664" y="1302"/>
                  </a:lnTo>
                  <a:lnTo>
                    <a:pt x="676" y="1288"/>
                  </a:lnTo>
                  <a:lnTo>
                    <a:pt x="686" y="1276"/>
                  </a:lnTo>
                  <a:lnTo>
                    <a:pt x="690" y="1270"/>
                  </a:lnTo>
                  <a:lnTo>
                    <a:pt x="692" y="1264"/>
                  </a:lnTo>
                  <a:lnTo>
                    <a:pt x="690" y="1256"/>
                  </a:lnTo>
                  <a:lnTo>
                    <a:pt x="686" y="1248"/>
                  </a:lnTo>
                  <a:lnTo>
                    <a:pt x="686" y="1248"/>
                  </a:lnTo>
                  <a:lnTo>
                    <a:pt x="666" y="1244"/>
                  </a:lnTo>
                  <a:lnTo>
                    <a:pt x="648" y="1238"/>
                  </a:lnTo>
                  <a:lnTo>
                    <a:pt x="628" y="1232"/>
                  </a:lnTo>
                  <a:lnTo>
                    <a:pt x="614" y="1224"/>
                  </a:lnTo>
                  <a:lnTo>
                    <a:pt x="610" y="1220"/>
                  </a:lnTo>
                  <a:lnTo>
                    <a:pt x="610" y="1216"/>
                  </a:lnTo>
                  <a:lnTo>
                    <a:pt x="612" y="1214"/>
                  </a:lnTo>
                  <a:lnTo>
                    <a:pt x="618" y="1210"/>
                  </a:lnTo>
                  <a:lnTo>
                    <a:pt x="628" y="1206"/>
                  </a:lnTo>
                  <a:lnTo>
                    <a:pt x="642" y="1204"/>
                  </a:lnTo>
                  <a:lnTo>
                    <a:pt x="642" y="1204"/>
                  </a:lnTo>
                  <a:lnTo>
                    <a:pt x="674" y="1196"/>
                  </a:lnTo>
                  <a:lnTo>
                    <a:pt x="694" y="1188"/>
                  </a:lnTo>
                  <a:lnTo>
                    <a:pt x="700" y="1184"/>
                  </a:lnTo>
                  <a:lnTo>
                    <a:pt x="706" y="1178"/>
                  </a:lnTo>
                  <a:lnTo>
                    <a:pt x="712" y="1170"/>
                  </a:lnTo>
                  <a:lnTo>
                    <a:pt x="712" y="1160"/>
                  </a:lnTo>
                  <a:lnTo>
                    <a:pt x="710" y="1154"/>
                  </a:lnTo>
                  <a:lnTo>
                    <a:pt x="708" y="1148"/>
                  </a:lnTo>
                  <a:lnTo>
                    <a:pt x="708" y="1148"/>
                  </a:lnTo>
                  <a:lnTo>
                    <a:pt x="698" y="1124"/>
                  </a:lnTo>
                  <a:lnTo>
                    <a:pt x="676" y="1078"/>
                  </a:lnTo>
                  <a:lnTo>
                    <a:pt x="676" y="1078"/>
                  </a:lnTo>
                  <a:lnTo>
                    <a:pt x="676" y="1074"/>
                  </a:lnTo>
                  <a:lnTo>
                    <a:pt x="676" y="1070"/>
                  </a:lnTo>
                  <a:lnTo>
                    <a:pt x="680" y="1068"/>
                  </a:lnTo>
                  <a:lnTo>
                    <a:pt x="684" y="1064"/>
                  </a:lnTo>
                  <a:lnTo>
                    <a:pt x="698" y="1058"/>
                  </a:lnTo>
                  <a:lnTo>
                    <a:pt x="714" y="1052"/>
                  </a:lnTo>
                  <a:lnTo>
                    <a:pt x="732" y="1044"/>
                  </a:lnTo>
                  <a:lnTo>
                    <a:pt x="748" y="1036"/>
                  </a:lnTo>
                  <a:lnTo>
                    <a:pt x="760" y="1026"/>
                  </a:lnTo>
                  <a:lnTo>
                    <a:pt x="764" y="1020"/>
                  </a:lnTo>
                  <a:lnTo>
                    <a:pt x="768" y="1014"/>
                  </a:lnTo>
                  <a:lnTo>
                    <a:pt x="768" y="1014"/>
                  </a:lnTo>
                  <a:lnTo>
                    <a:pt x="770" y="1008"/>
                  </a:lnTo>
                  <a:lnTo>
                    <a:pt x="772" y="1002"/>
                  </a:lnTo>
                  <a:lnTo>
                    <a:pt x="770" y="994"/>
                  </a:lnTo>
                  <a:lnTo>
                    <a:pt x="768" y="986"/>
                  </a:lnTo>
                  <a:lnTo>
                    <a:pt x="760" y="970"/>
                  </a:lnTo>
                  <a:lnTo>
                    <a:pt x="748" y="952"/>
                  </a:lnTo>
                  <a:lnTo>
                    <a:pt x="720" y="916"/>
                  </a:lnTo>
                  <a:lnTo>
                    <a:pt x="696" y="886"/>
                  </a:lnTo>
                  <a:lnTo>
                    <a:pt x="696" y="886"/>
                  </a:lnTo>
                  <a:close/>
                  <a:moveTo>
                    <a:pt x="492" y="850"/>
                  </a:moveTo>
                  <a:lnTo>
                    <a:pt x="492" y="850"/>
                  </a:lnTo>
                  <a:lnTo>
                    <a:pt x="480" y="852"/>
                  </a:lnTo>
                  <a:lnTo>
                    <a:pt x="468" y="852"/>
                  </a:lnTo>
                  <a:lnTo>
                    <a:pt x="444" y="850"/>
                  </a:lnTo>
                  <a:lnTo>
                    <a:pt x="420" y="846"/>
                  </a:lnTo>
                  <a:lnTo>
                    <a:pt x="396" y="840"/>
                  </a:lnTo>
                  <a:lnTo>
                    <a:pt x="378" y="832"/>
                  </a:lnTo>
                  <a:lnTo>
                    <a:pt x="362" y="826"/>
                  </a:lnTo>
                  <a:lnTo>
                    <a:pt x="354" y="818"/>
                  </a:lnTo>
                  <a:lnTo>
                    <a:pt x="354" y="816"/>
                  </a:lnTo>
                  <a:lnTo>
                    <a:pt x="354" y="814"/>
                  </a:lnTo>
                  <a:lnTo>
                    <a:pt x="354" y="814"/>
                  </a:lnTo>
                  <a:lnTo>
                    <a:pt x="368" y="806"/>
                  </a:lnTo>
                  <a:lnTo>
                    <a:pt x="384" y="798"/>
                  </a:lnTo>
                  <a:lnTo>
                    <a:pt x="402" y="790"/>
                  </a:lnTo>
                  <a:lnTo>
                    <a:pt x="424" y="782"/>
                  </a:lnTo>
                  <a:lnTo>
                    <a:pt x="446" y="776"/>
                  </a:lnTo>
                  <a:lnTo>
                    <a:pt x="470" y="774"/>
                  </a:lnTo>
                  <a:lnTo>
                    <a:pt x="494" y="776"/>
                  </a:lnTo>
                  <a:lnTo>
                    <a:pt x="508" y="778"/>
                  </a:lnTo>
                  <a:lnTo>
                    <a:pt x="520" y="782"/>
                  </a:lnTo>
                  <a:lnTo>
                    <a:pt x="520" y="782"/>
                  </a:lnTo>
                  <a:lnTo>
                    <a:pt x="528" y="786"/>
                  </a:lnTo>
                  <a:lnTo>
                    <a:pt x="532" y="794"/>
                  </a:lnTo>
                  <a:lnTo>
                    <a:pt x="536" y="802"/>
                  </a:lnTo>
                  <a:lnTo>
                    <a:pt x="536" y="812"/>
                  </a:lnTo>
                  <a:lnTo>
                    <a:pt x="536" y="812"/>
                  </a:lnTo>
                  <a:lnTo>
                    <a:pt x="536" y="824"/>
                  </a:lnTo>
                  <a:lnTo>
                    <a:pt x="534" y="832"/>
                  </a:lnTo>
                  <a:lnTo>
                    <a:pt x="530" y="838"/>
                  </a:lnTo>
                  <a:lnTo>
                    <a:pt x="524" y="842"/>
                  </a:lnTo>
                  <a:lnTo>
                    <a:pt x="516" y="846"/>
                  </a:lnTo>
                  <a:lnTo>
                    <a:pt x="508" y="848"/>
                  </a:lnTo>
                  <a:lnTo>
                    <a:pt x="492" y="850"/>
                  </a:lnTo>
                  <a:lnTo>
                    <a:pt x="492" y="850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Freeform 57"/>
            <p:cNvSpPr>
              <a:spLocks/>
            </p:cNvSpPr>
            <p:nvPr userDrawn="1"/>
          </p:nvSpPr>
          <p:spPr bwMode="gray">
            <a:xfrm>
              <a:off x="1020" y="346"/>
              <a:ext cx="2189" cy="3756"/>
            </a:xfrm>
            <a:custGeom>
              <a:avLst/>
              <a:gdLst/>
              <a:ahLst/>
              <a:cxnLst>
                <a:cxn ang="0">
                  <a:pos x="1908" y="3290"/>
                </a:cxn>
                <a:cxn ang="0">
                  <a:pos x="2188" y="336"/>
                </a:cxn>
                <a:cxn ang="0">
                  <a:pos x="2158" y="426"/>
                </a:cxn>
                <a:cxn ang="0">
                  <a:pos x="2088" y="368"/>
                </a:cxn>
                <a:cxn ang="0">
                  <a:pos x="2080" y="432"/>
                </a:cxn>
                <a:cxn ang="0">
                  <a:pos x="2032" y="374"/>
                </a:cxn>
                <a:cxn ang="0">
                  <a:pos x="1992" y="446"/>
                </a:cxn>
                <a:cxn ang="0">
                  <a:pos x="1962" y="396"/>
                </a:cxn>
                <a:cxn ang="0">
                  <a:pos x="1916" y="472"/>
                </a:cxn>
                <a:cxn ang="0">
                  <a:pos x="1882" y="416"/>
                </a:cxn>
                <a:cxn ang="0">
                  <a:pos x="1852" y="538"/>
                </a:cxn>
                <a:cxn ang="0">
                  <a:pos x="1828" y="458"/>
                </a:cxn>
                <a:cxn ang="0">
                  <a:pos x="1772" y="502"/>
                </a:cxn>
                <a:cxn ang="0">
                  <a:pos x="1750" y="544"/>
                </a:cxn>
                <a:cxn ang="0">
                  <a:pos x="1664" y="534"/>
                </a:cxn>
                <a:cxn ang="0">
                  <a:pos x="1670" y="594"/>
                </a:cxn>
                <a:cxn ang="0">
                  <a:pos x="1558" y="570"/>
                </a:cxn>
                <a:cxn ang="0">
                  <a:pos x="1620" y="638"/>
                </a:cxn>
                <a:cxn ang="0">
                  <a:pos x="1632" y="668"/>
                </a:cxn>
                <a:cxn ang="0">
                  <a:pos x="1540" y="638"/>
                </a:cxn>
                <a:cxn ang="0">
                  <a:pos x="1546" y="702"/>
                </a:cxn>
                <a:cxn ang="0">
                  <a:pos x="1594" y="762"/>
                </a:cxn>
                <a:cxn ang="0">
                  <a:pos x="1422" y="704"/>
                </a:cxn>
                <a:cxn ang="0">
                  <a:pos x="1514" y="784"/>
                </a:cxn>
                <a:cxn ang="0">
                  <a:pos x="1534" y="848"/>
                </a:cxn>
                <a:cxn ang="0">
                  <a:pos x="1504" y="890"/>
                </a:cxn>
                <a:cxn ang="0">
                  <a:pos x="1426" y="844"/>
                </a:cxn>
                <a:cxn ang="0">
                  <a:pos x="1362" y="830"/>
                </a:cxn>
                <a:cxn ang="0">
                  <a:pos x="1310" y="904"/>
                </a:cxn>
                <a:cxn ang="0">
                  <a:pos x="1472" y="920"/>
                </a:cxn>
                <a:cxn ang="0">
                  <a:pos x="1386" y="982"/>
                </a:cxn>
                <a:cxn ang="0">
                  <a:pos x="1422" y="1038"/>
                </a:cxn>
                <a:cxn ang="0">
                  <a:pos x="1454" y="1058"/>
                </a:cxn>
                <a:cxn ang="0">
                  <a:pos x="1436" y="1156"/>
                </a:cxn>
                <a:cxn ang="0">
                  <a:pos x="1368" y="1182"/>
                </a:cxn>
                <a:cxn ang="0">
                  <a:pos x="1374" y="1242"/>
                </a:cxn>
                <a:cxn ang="0">
                  <a:pos x="1396" y="1290"/>
                </a:cxn>
                <a:cxn ang="0">
                  <a:pos x="1392" y="1342"/>
                </a:cxn>
                <a:cxn ang="0">
                  <a:pos x="1410" y="1384"/>
                </a:cxn>
                <a:cxn ang="0">
                  <a:pos x="1438" y="1404"/>
                </a:cxn>
                <a:cxn ang="0">
                  <a:pos x="1484" y="1472"/>
                </a:cxn>
                <a:cxn ang="0">
                  <a:pos x="1540" y="1486"/>
                </a:cxn>
                <a:cxn ang="0">
                  <a:pos x="1576" y="1588"/>
                </a:cxn>
                <a:cxn ang="0">
                  <a:pos x="1632" y="1496"/>
                </a:cxn>
                <a:cxn ang="0">
                  <a:pos x="1644" y="1570"/>
                </a:cxn>
                <a:cxn ang="0">
                  <a:pos x="1732" y="1560"/>
                </a:cxn>
                <a:cxn ang="0">
                  <a:pos x="1720" y="1614"/>
                </a:cxn>
                <a:cxn ang="0">
                  <a:pos x="1724" y="1660"/>
                </a:cxn>
                <a:cxn ang="0">
                  <a:pos x="1760" y="1698"/>
                </a:cxn>
                <a:cxn ang="0">
                  <a:pos x="1796" y="1742"/>
                </a:cxn>
                <a:cxn ang="0">
                  <a:pos x="1852" y="1692"/>
                </a:cxn>
                <a:cxn ang="0">
                  <a:pos x="1886" y="1682"/>
                </a:cxn>
                <a:cxn ang="0">
                  <a:pos x="1916" y="1748"/>
                </a:cxn>
                <a:cxn ang="0">
                  <a:pos x="1936" y="1794"/>
                </a:cxn>
                <a:cxn ang="0">
                  <a:pos x="1966" y="1864"/>
                </a:cxn>
                <a:cxn ang="0">
                  <a:pos x="2032" y="1936"/>
                </a:cxn>
                <a:cxn ang="0">
                  <a:pos x="1960" y="2136"/>
                </a:cxn>
                <a:cxn ang="0">
                  <a:pos x="1752" y="2224"/>
                </a:cxn>
                <a:cxn ang="0">
                  <a:pos x="1624" y="2286"/>
                </a:cxn>
                <a:cxn ang="0">
                  <a:pos x="1820" y="2290"/>
                </a:cxn>
              </a:cxnLst>
              <a:rect l="0" t="0" r="r" b="b"/>
              <a:pathLst>
                <a:path w="2188" h="3756">
                  <a:moveTo>
                    <a:pt x="2148" y="2292"/>
                  </a:moveTo>
                  <a:lnTo>
                    <a:pt x="2148" y="2292"/>
                  </a:lnTo>
                  <a:lnTo>
                    <a:pt x="2132" y="2382"/>
                  </a:lnTo>
                  <a:lnTo>
                    <a:pt x="2116" y="2472"/>
                  </a:lnTo>
                  <a:lnTo>
                    <a:pt x="2098" y="2562"/>
                  </a:lnTo>
                  <a:lnTo>
                    <a:pt x="2080" y="2652"/>
                  </a:lnTo>
                  <a:lnTo>
                    <a:pt x="2060" y="2742"/>
                  </a:lnTo>
                  <a:lnTo>
                    <a:pt x="2038" y="2832"/>
                  </a:lnTo>
                  <a:lnTo>
                    <a:pt x="2014" y="2922"/>
                  </a:lnTo>
                  <a:lnTo>
                    <a:pt x="1990" y="3014"/>
                  </a:lnTo>
                  <a:lnTo>
                    <a:pt x="1964" y="3106"/>
                  </a:lnTo>
                  <a:lnTo>
                    <a:pt x="1936" y="3198"/>
                  </a:lnTo>
                  <a:lnTo>
                    <a:pt x="1908" y="3290"/>
                  </a:lnTo>
                  <a:lnTo>
                    <a:pt x="1878" y="3382"/>
                  </a:lnTo>
                  <a:lnTo>
                    <a:pt x="1846" y="3474"/>
                  </a:lnTo>
                  <a:lnTo>
                    <a:pt x="1814" y="3568"/>
                  </a:lnTo>
                  <a:lnTo>
                    <a:pt x="1780" y="3662"/>
                  </a:lnTo>
                  <a:lnTo>
                    <a:pt x="1744" y="3756"/>
                  </a:lnTo>
                  <a:lnTo>
                    <a:pt x="1744" y="3756"/>
                  </a:lnTo>
                  <a:lnTo>
                    <a:pt x="0" y="3756"/>
                  </a:lnTo>
                  <a:lnTo>
                    <a:pt x="0" y="0"/>
                  </a:lnTo>
                  <a:lnTo>
                    <a:pt x="2146" y="0"/>
                  </a:lnTo>
                  <a:lnTo>
                    <a:pt x="2146" y="0"/>
                  </a:lnTo>
                  <a:lnTo>
                    <a:pt x="2168" y="170"/>
                  </a:lnTo>
                  <a:lnTo>
                    <a:pt x="2188" y="336"/>
                  </a:lnTo>
                  <a:lnTo>
                    <a:pt x="2188" y="336"/>
                  </a:lnTo>
                  <a:lnTo>
                    <a:pt x="2182" y="340"/>
                  </a:lnTo>
                  <a:lnTo>
                    <a:pt x="2170" y="346"/>
                  </a:lnTo>
                  <a:lnTo>
                    <a:pt x="2164" y="352"/>
                  </a:lnTo>
                  <a:lnTo>
                    <a:pt x="2158" y="360"/>
                  </a:lnTo>
                  <a:lnTo>
                    <a:pt x="2156" y="368"/>
                  </a:lnTo>
                  <a:lnTo>
                    <a:pt x="2154" y="378"/>
                  </a:lnTo>
                  <a:lnTo>
                    <a:pt x="2154" y="378"/>
                  </a:lnTo>
                  <a:lnTo>
                    <a:pt x="2156" y="390"/>
                  </a:lnTo>
                  <a:lnTo>
                    <a:pt x="2160" y="398"/>
                  </a:lnTo>
                  <a:lnTo>
                    <a:pt x="2166" y="412"/>
                  </a:lnTo>
                  <a:lnTo>
                    <a:pt x="2170" y="418"/>
                  </a:lnTo>
                  <a:lnTo>
                    <a:pt x="2174" y="420"/>
                  </a:lnTo>
                  <a:lnTo>
                    <a:pt x="2158" y="426"/>
                  </a:lnTo>
                  <a:lnTo>
                    <a:pt x="2158" y="426"/>
                  </a:lnTo>
                  <a:lnTo>
                    <a:pt x="2140" y="402"/>
                  </a:lnTo>
                  <a:lnTo>
                    <a:pt x="2140" y="402"/>
                  </a:lnTo>
                  <a:lnTo>
                    <a:pt x="2140" y="382"/>
                  </a:lnTo>
                  <a:lnTo>
                    <a:pt x="2140" y="372"/>
                  </a:lnTo>
                  <a:lnTo>
                    <a:pt x="2138" y="362"/>
                  </a:lnTo>
                  <a:lnTo>
                    <a:pt x="2132" y="356"/>
                  </a:lnTo>
                  <a:lnTo>
                    <a:pt x="2124" y="352"/>
                  </a:lnTo>
                  <a:lnTo>
                    <a:pt x="2110" y="350"/>
                  </a:lnTo>
                  <a:lnTo>
                    <a:pt x="2092" y="354"/>
                  </a:lnTo>
                  <a:lnTo>
                    <a:pt x="2092" y="354"/>
                  </a:lnTo>
                  <a:lnTo>
                    <a:pt x="2090" y="360"/>
                  </a:lnTo>
                  <a:lnTo>
                    <a:pt x="2088" y="368"/>
                  </a:lnTo>
                  <a:lnTo>
                    <a:pt x="2088" y="380"/>
                  </a:lnTo>
                  <a:lnTo>
                    <a:pt x="2092" y="392"/>
                  </a:lnTo>
                  <a:lnTo>
                    <a:pt x="2098" y="400"/>
                  </a:lnTo>
                  <a:lnTo>
                    <a:pt x="2106" y="408"/>
                  </a:lnTo>
                  <a:lnTo>
                    <a:pt x="2110" y="418"/>
                  </a:lnTo>
                  <a:lnTo>
                    <a:pt x="2112" y="426"/>
                  </a:lnTo>
                  <a:lnTo>
                    <a:pt x="2112" y="432"/>
                  </a:lnTo>
                  <a:lnTo>
                    <a:pt x="2110" y="438"/>
                  </a:lnTo>
                  <a:lnTo>
                    <a:pt x="2110" y="438"/>
                  </a:lnTo>
                  <a:lnTo>
                    <a:pt x="2100" y="438"/>
                  </a:lnTo>
                  <a:lnTo>
                    <a:pt x="2092" y="436"/>
                  </a:lnTo>
                  <a:lnTo>
                    <a:pt x="2086" y="434"/>
                  </a:lnTo>
                  <a:lnTo>
                    <a:pt x="2080" y="432"/>
                  </a:lnTo>
                  <a:lnTo>
                    <a:pt x="2076" y="426"/>
                  </a:lnTo>
                  <a:lnTo>
                    <a:pt x="2072" y="418"/>
                  </a:lnTo>
                  <a:lnTo>
                    <a:pt x="2070" y="414"/>
                  </a:lnTo>
                  <a:lnTo>
                    <a:pt x="2068" y="412"/>
                  </a:lnTo>
                  <a:lnTo>
                    <a:pt x="2066" y="410"/>
                  </a:lnTo>
                  <a:lnTo>
                    <a:pt x="2058" y="412"/>
                  </a:lnTo>
                  <a:lnTo>
                    <a:pt x="2044" y="418"/>
                  </a:lnTo>
                  <a:lnTo>
                    <a:pt x="2044" y="418"/>
                  </a:lnTo>
                  <a:lnTo>
                    <a:pt x="2044" y="412"/>
                  </a:lnTo>
                  <a:lnTo>
                    <a:pt x="2044" y="404"/>
                  </a:lnTo>
                  <a:lnTo>
                    <a:pt x="2038" y="388"/>
                  </a:lnTo>
                  <a:lnTo>
                    <a:pt x="2036" y="380"/>
                  </a:lnTo>
                  <a:lnTo>
                    <a:pt x="2032" y="374"/>
                  </a:lnTo>
                  <a:lnTo>
                    <a:pt x="2026" y="370"/>
                  </a:lnTo>
                  <a:lnTo>
                    <a:pt x="2020" y="368"/>
                  </a:lnTo>
                  <a:lnTo>
                    <a:pt x="2020" y="368"/>
                  </a:lnTo>
                  <a:lnTo>
                    <a:pt x="2014" y="388"/>
                  </a:lnTo>
                  <a:lnTo>
                    <a:pt x="2010" y="408"/>
                  </a:lnTo>
                  <a:lnTo>
                    <a:pt x="2010" y="420"/>
                  </a:lnTo>
                  <a:lnTo>
                    <a:pt x="2010" y="430"/>
                  </a:lnTo>
                  <a:lnTo>
                    <a:pt x="2014" y="440"/>
                  </a:lnTo>
                  <a:lnTo>
                    <a:pt x="2022" y="448"/>
                  </a:lnTo>
                  <a:lnTo>
                    <a:pt x="2022" y="448"/>
                  </a:lnTo>
                  <a:lnTo>
                    <a:pt x="2014" y="450"/>
                  </a:lnTo>
                  <a:lnTo>
                    <a:pt x="2004" y="450"/>
                  </a:lnTo>
                  <a:lnTo>
                    <a:pt x="1992" y="446"/>
                  </a:lnTo>
                  <a:lnTo>
                    <a:pt x="1986" y="442"/>
                  </a:lnTo>
                  <a:lnTo>
                    <a:pt x="1986" y="442"/>
                  </a:lnTo>
                  <a:lnTo>
                    <a:pt x="1984" y="438"/>
                  </a:lnTo>
                  <a:lnTo>
                    <a:pt x="1986" y="432"/>
                  </a:lnTo>
                  <a:lnTo>
                    <a:pt x="1990" y="420"/>
                  </a:lnTo>
                  <a:lnTo>
                    <a:pt x="1990" y="412"/>
                  </a:lnTo>
                  <a:lnTo>
                    <a:pt x="1990" y="402"/>
                  </a:lnTo>
                  <a:lnTo>
                    <a:pt x="1988" y="392"/>
                  </a:lnTo>
                  <a:lnTo>
                    <a:pt x="1984" y="380"/>
                  </a:lnTo>
                  <a:lnTo>
                    <a:pt x="1984" y="380"/>
                  </a:lnTo>
                  <a:lnTo>
                    <a:pt x="1974" y="384"/>
                  </a:lnTo>
                  <a:lnTo>
                    <a:pt x="1968" y="390"/>
                  </a:lnTo>
                  <a:lnTo>
                    <a:pt x="1962" y="396"/>
                  </a:lnTo>
                  <a:lnTo>
                    <a:pt x="1958" y="402"/>
                  </a:lnTo>
                  <a:lnTo>
                    <a:pt x="1954" y="416"/>
                  </a:lnTo>
                  <a:lnTo>
                    <a:pt x="1954" y="432"/>
                  </a:lnTo>
                  <a:lnTo>
                    <a:pt x="1954" y="446"/>
                  </a:lnTo>
                  <a:lnTo>
                    <a:pt x="1952" y="458"/>
                  </a:lnTo>
                  <a:lnTo>
                    <a:pt x="1950" y="464"/>
                  </a:lnTo>
                  <a:lnTo>
                    <a:pt x="1946" y="470"/>
                  </a:lnTo>
                  <a:lnTo>
                    <a:pt x="1940" y="476"/>
                  </a:lnTo>
                  <a:lnTo>
                    <a:pt x="1932" y="480"/>
                  </a:lnTo>
                  <a:lnTo>
                    <a:pt x="1932" y="480"/>
                  </a:lnTo>
                  <a:lnTo>
                    <a:pt x="1924" y="478"/>
                  </a:lnTo>
                  <a:lnTo>
                    <a:pt x="1918" y="476"/>
                  </a:lnTo>
                  <a:lnTo>
                    <a:pt x="1916" y="472"/>
                  </a:lnTo>
                  <a:lnTo>
                    <a:pt x="1914" y="468"/>
                  </a:lnTo>
                  <a:lnTo>
                    <a:pt x="1918" y="458"/>
                  </a:lnTo>
                  <a:lnTo>
                    <a:pt x="1922" y="448"/>
                  </a:lnTo>
                  <a:lnTo>
                    <a:pt x="1930" y="434"/>
                  </a:lnTo>
                  <a:lnTo>
                    <a:pt x="1934" y="420"/>
                  </a:lnTo>
                  <a:lnTo>
                    <a:pt x="1934" y="414"/>
                  </a:lnTo>
                  <a:lnTo>
                    <a:pt x="1932" y="406"/>
                  </a:lnTo>
                  <a:lnTo>
                    <a:pt x="1928" y="398"/>
                  </a:lnTo>
                  <a:lnTo>
                    <a:pt x="1922" y="392"/>
                  </a:lnTo>
                  <a:lnTo>
                    <a:pt x="1922" y="392"/>
                  </a:lnTo>
                  <a:lnTo>
                    <a:pt x="1906" y="398"/>
                  </a:lnTo>
                  <a:lnTo>
                    <a:pt x="1892" y="406"/>
                  </a:lnTo>
                  <a:lnTo>
                    <a:pt x="1882" y="416"/>
                  </a:lnTo>
                  <a:lnTo>
                    <a:pt x="1874" y="428"/>
                  </a:lnTo>
                  <a:lnTo>
                    <a:pt x="1870" y="442"/>
                  </a:lnTo>
                  <a:lnTo>
                    <a:pt x="1868" y="454"/>
                  </a:lnTo>
                  <a:lnTo>
                    <a:pt x="1870" y="468"/>
                  </a:lnTo>
                  <a:lnTo>
                    <a:pt x="1876" y="478"/>
                  </a:lnTo>
                  <a:lnTo>
                    <a:pt x="1876" y="478"/>
                  </a:lnTo>
                  <a:lnTo>
                    <a:pt x="1874" y="488"/>
                  </a:lnTo>
                  <a:lnTo>
                    <a:pt x="1872" y="496"/>
                  </a:lnTo>
                  <a:lnTo>
                    <a:pt x="1864" y="510"/>
                  </a:lnTo>
                  <a:lnTo>
                    <a:pt x="1858" y="524"/>
                  </a:lnTo>
                  <a:lnTo>
                    <a:pt x="1854" y="530"/>
                  </a:lnTo>
                  <a:lnTo>
                    <a:pt x="1852" y="538"/>
                  </a:lnTo>
                  <a:lnTo>
                    <a:pt x="1852" y="538"/>
                  </a:lnTo>
                  <a:lnTo>
                    <a:pt x="1838" y="534"/>
                  </a:lnTo>
                  <a:lnTo>
                    <a:pt x="1826" y="530"/>
                  </a:lnTo>
                  <a:lnTo>
                    <a:pt x="1820" y="524"/>
                  </a:lnTo>
                  <a:lnTo>
                    <a:pt x="1816" y="518"/>
                  </a:lnTo>
                  <a:lnTo>
                    <a:pt x="1816" y="518"/>
                  </a:lnTo>
                  <a:lnTo>
                    <a:pt x="1818" y="512"/>
                  </a:lnTo>
                  <a:lnTo>
                    <a:pt x="1822" y="506"/>
                  </a:lnTo>
                  <a:lnTo>
                    <a:pt x="1832" y="494"/>
                  </a:lnTo>
                  <a:lnTo>
                    <a:pt x="1838" y="488"/>
                  </a:lnTo>
                  <a:lnTo>
                    <a:pt x="1838" y="480"/>
                  </a:lnTo>
                  <a:lnTo>
                    <a:pt x="1836" y="470"/>
                  </a:lnTo>
                  <a:lnTo>
                    <a:pt x="1828" y="458"/>
                  </a:lnTo>
                  <a:lnTo>
                    <a:pt x="1828" y="458"/>
                  </a:lnTo>
                  <a:lnTo>
                    <a:pt x="1820" y="460"/>
                  </a:lnTo>
                  <a:lnTo>
                    <a:pt x="1814" y="464"/>
                  </a:lnTo>
                  <a:lnTo>
                    <a:pt x="1808" y="468"/>
                  </a:lnTo>
                  <a:lnTo>
                    <a:pt x="1804" y="474"/>
                  </a:lnTo>
                  <a:lnTo>
                    <a:pt x="1800" y="486"/>
                  </a:lnTo>
                  <a:lnTo>
                    <a:pt x="1796" y="498"/>
                  </a:lnTo>
                  <a:lnTo>
                    <a:pt x="1794" y="508"/>
                  </a:lnTo>
                  <a:lnTo>
                    <a:pt x="1794" y="512"/>
                  </a:lnTo>
                  <a:lnTo>
                    <a:pt x="1792" y="514"/>
                  </a:lnTo>
                  <a:lnTo>
                    <a:pt x="1788" y="514"/>
                  </a:lnTo>
                  <a:lnTo>
                    <a:pt x="1784" y="512"/>
                  </a:lnTo>
                  <a:lnTo>
                    <a:pt x="1772" y="502"/>
                  </a:lnTo>
                  <a:lnTo>
                    <a:pt x="1772" y="502"/>
                  </a:lnTo>
                  <a:lnTo>
                    <a:pt x="1768" y="488"/>
                  </a:lnTo>
                  <a:lnTo>
                    <a:pt x="1762" y="478"/>
                  </a:lnTo>
                  <a:lnTo>
                    <a:pt x="1754" y="470"/>
                  </a:lnTo>
                  <a:lnTo>
                    <a:pt x="1746" y="466"/>
                  </a:lnTo>
                  <a:lnTo>
                    <a:pt x="1746" y="466"/>
                  </a:lnTo>
                  <a:lnTo>
                    <a:pt x="1734" y="476"/>
                  </a:lnTo>
                  <a:lnTo>
                    <a:pt x="1730" y="484"/>
                  </a:lnTo>
                  <a:lnTo>
                    <a:pt x="1728" y="490"/>
                  </a:lnTo>
                  <a:lnTo>
                    <a:pt x="1726" y="496"/>
                  </a:lnTo>
                  <a:lnTo>
                    <a:pt x="1726" y="504"/>
                  </a:lnTo>
                  <a:lnTo>
                    <a:pt x="1728" y="512"/>
                  </a:lnTo>
                  <a:lnTo>
                    <a:pt x="1732" y="518"/>
                  </a:lnTo>
                  <a:lnTo>
                    <a:pt x="1750" y="544"/>
                  </a:lnTo>
                  <a:lnTo>
                    <a:pt x="1750" y="544"/>
                  </a:lnTo>
                  <a:lnTo>
                    <a:pt x="1752" y="546"/>
                  </a:lnTo>
                  <a:lnTo>
                    <a:pt x="1754" y="550"/>
                  </a:lnTo>
                  <a:lnTo>
                    <a:pt x="1756" y="556"/>
                  </a:lnTo>
                  <a:lnTo>
                    <a:pt x="1756" y="558"/>
                  </a:lnTo>
                  <a:lnTo>
                    <a:pt x="1756" y="558"/>
                  </a:lnTo>
                  <a:lnTo>
                    <a:pt x="1744" y="548"/>
                  </a:lnTo>
                  <a:lnTo>
                    <a:pt x="1730" y="540"/>
                  </a:lnTo>
                  <a:lnTo>
                    <a:pt x="1718" y="534"/>
                  </a:lnTo>
                  <a:lnTo>
                    <a:pt x="1704" y="530"/>
                  </a:lnTo>
                  <a:lnTo>
                    <a:pt x="1690" y="528"/>
                  </a:lnTo>
                  <a:lnTo>
                    <a:pt x="1676" y="530"/>
                  </a:lnTo>
                  <a:lnTo>
                    <a:pt x="1664" y="534"/>
                  </a:lnTo>
                  <a:lnTo>
                    <a:pt x="1654" y="542"/>
                  </a:lnTo>
                  <a:lnTo>
                    <a:pt x="1654" y="542"/>
                  </a:lnTo>
                  <a:lnTo>
                    <a:pt x="1656" y="552"/>
                  </a:lnTo>
                  <a:lnTo>
                    <a:pt x="1660" y="560"/>
                  </a:lnTo>
                  <a:lnTo>
                    <a:pt x="1666" y="564"/>
                  </a:lnTo>
                  <a:lnTo>
                    <a:pt x="1672" y="568"/>
                  </a:lnTo>
                  <a:lnTo>
                    <a:pt x="1692" y="574"/>
                  </a:lnTo>
                  <a:lnTo>
                    <a:pt x="1718" y="580"/>
                  </a:lnTo>
                  <a:lnTo>
                    <a:pt x="1718" y="580"/>
                  </a:lnTo>
                  <a:lnTo>
                    <a:pt x="1702" y="582"/>
                  </a:lnTo>
                  <a:lnTo>
                    <a:pt x="1688" y="586"/>
                  </a:lnTo>
                  <a:lnTo>
                    <a:pt x="1678" y="590"/>
                  </a:lnTo>
                  <a:lnTo>
                    <a:pt x="1670" y="594"/>
                  </a:lnTo>
                  <a:lnTo>
                    <a:pt x="1658" y="602"/>
                  </a:lnTo>
                  <a:lnTo>
                    <a:pt x="1646" y="610"/>
                  </a:lnTo>
                  <a:lnTo>
                    <a:pt x="1646" y="610"/>
                  </a:lnTo>
                  <a:lnTo>
                    <a:pt x="1644" y="600"/>
                  </a:lnTo>
                  <a:lnTo>
                    <a:pt x="1638" y="592"/>
                  </a:lnTo>
                  <a:lnTo>
                    <a:pt x="1630" y="586"/>
                  </a:lnTo>
                  <a:lnTo>
                    <a:pt x="1620" y="580"/>
                  </a:lnTo>
                  <a:lnTo>
                    <a:pt x="1608" y="576"/>
                  </a:lnTo>
                  <a:lnTo>
                    <a:pt x="1596" y="574"/>
                  </a:lnTo>
                  <a:lnTo>
                    <a:pt x="1570" y="570"/>
                  </a:lnTo>
                  <a:lnTo>
                    <a:pt x="1570" y="570"/>
                  </a:lnTo>
                  <a:lnTo>
                    <a:pt x="1564" y="570"/>
                  </a:lnTo>
                  <a:lnTo>
                    <a:pt x="1558" y="570"/>
                  </a:lnTo>
                  <a:lnTo>
                    <a:pt x="1546" y="568"/>
                  </a:lnTo>
                  <a:lnTo>
                    <a:pt x="1538" y="566"/>
                  </a:lnTo>
                  <a:lnTo>
                    <a:pt x="1534" y="566"/>
                  </a:lnTo>
                  <a:lnTo>
                    <a:pt x="1530" y="568"/>
                  </a:lnTo>
                  <a:lnTo>
                    <a:pt x="1530" y="568"/>
                  </a:lnTo>
                  <a:lnTo>
                    <a:pt x="1536" y="580"/>
                  </a:lnTo>
                  <a:lnTo>
                    <a:pt x="1544" y="592"/>
                  </a:lnTo>
                  <a:lnTo>
                    <a:pt x="1554" y="604"/>
                  </a:lnTo>
                  <a:lnTo>
                    <a:pt x="1566" y="612"/>
                  </a:lnTo>
                  <a:lnTo>
                    <a:pt x="1578" y="622"/>
                  </a:lnTo>
                  <a:lnTo>
                    <a:pt x="1592" y="628"/>
                  </a:lnTo>
                  <a:lnTo>
                    <a:pt x="1606" y="634"/>
                  </a:lnTo>
                  <a:lnTo>
                    <a:pt x="1620" y="638"/>
                  </a:lnTo>
                  <a:lnTo>
                    <a:pt x="1620" y="638"/>
                  </a:lnTo>
                  <a:lnTo>
                    <a:pt x="1640" y="636"/>
                  </a:lnTo>
                  <a:lnTo>
                    <a:pt x="1656" y="630"/>
                  </a:lnTo>
                  <a:lnTo>
                    <a:pt x="1656" y="630"/>
                  </a:lnTo>
                  <a:lnTo>
                    <a:pt x="1670" y="636"/>
                  </a:lnTo>
                  <a:lnTo>
                    <a:pt x="1676" y="644"/>
                  </a:lnTo>
                  <a:lnTo>
                    <a:pt x="1680" y="652"/>
                  </a:lnTo>
                  <a:lnTo>
                    <a:pt x="1684" y="662"/>
                  </a:lnTo>
                  <a:lnTo>
                    <a:pt x="1684" y="662"/>
                  </a:lnTo>
                  <a:lnTo>
                    <a:pt x="1670" y="666"/>
                  </a:lnTo>
                  <a:lnTo>
                    <a:pt x="1658" y="668"/>
                  </a:lnTo>
                  <a:lnTo>
                    <a:pt x="1644" y="668"/>
                  </a:lnTo>
                  <a:lnTo>
                    <a:pt x="1632" y="668"/>
                  </a:lnTo>
                  <a:lnTo>
                    <a:pt x="1608" y="664"/>
                  </a:lnTo>
                  <a:lnTo>
                    <a:pt x="1594" y="664"/>
                  </a:lnTo>
                  <a:lnTo>
                    <a:pt x="1582" y="668"/>
                  </a:lnTo>
                  <a:lnTo>
                    <a:pt x="1582" y="668"/>
                  </a:lnTo>
                  <a:lnTo>
                    <a:pt x="1576" y="668"/>
                  </a:lnTo>
                  <a:lnTo>
                    <a:pt x="1572" y="668"/>
                  </a:lnTo>
                  <a:lnTo>
                    <a:pt x="1572" y="666"/>
                  </a:lnTo>
                  <a:lnTo>
                    <a:pt x="1572" y="666"/>
                  </a:lnTo>
                  <a:lnTo>
                    <a:pt x="1568" y="656"/>
                  </a:lnTo>
                  <a:lnTo>
                    <a:pt x="1568" y="656"/>
                  </a:lnTo>
                  <a:lnTo>
                    <a:pt x="1560" y="648"/>
                  </a:lnTo>
                  <a:lnTo>
                    <a:pt x="1552" y="642"/>
                  </a:lnTo>
                  <a:lnTo>
                    <a:pt x="1540" y="638"/>
                  </a:lnTo>
                  <a:lnTo>
                    <a:pt x="1530" y="636"/>
                  </a:lnTo>
                  <a:lnTo>
                    <a:pt x="1518" y="638"/>
                  </a:lnTo>
                  <a:lnTo>
                    <a:pt x="1506" y="640"/>
                  </a:lnTo>
                  <a:lnTo>
                    <a:pt x="1486" y="644"/>
                  </a:lnTo>
                  <a:lnTo>
                    <a:pt x="1486" y="644"/>
                  </a:lnTo>
                  <a:lnTo>
                    <a:pt x="1486" y="654"/>
                  </a:lnTo>
                  <a:lnTo>
                    <a:pt x="1488" y="662"/>
                  </a:lnTo>
                  <a:lnTo>
                    <a:pt x="1492" y="670"/>
                  </a:lnTo>
                  <a:lnTo>
                    <a:pt x="1498" y="676"/>
                  </a:lnTo>
                  <a:lnTo>
                    <a:pt x="1512" y="688"/>
                  </a:lnTo>
                  <a:lnTo>
                    <a:pt x="1528" y="696"/>
                  </a:lnTo>
                  <a:lnTo>
                    <a:pt x="1528" y="696"/>
                  </a:lnTo>
                  <a:lnTo>
                    <a:pt x="1546" y="702"/>
                  </a:lnTo>
                  <a:lnTo>
                    <a:pt x="1556" y="702"/>
                  </a:lnTo>
                  <a:lnTo>
                    <a:pt x="1562" y="700"/>
                  </a:lnTo>
                  <a:lnTo>
                    <a:pt x="1564" y="698"/>
                  </a:lnTo>
                  <a:lnTo>
                    <a:pt x="1576" y="688"/>
                  </a:lnTo>
                  <a:lnTo>
                    <a:pt x="1576" y="688"/>
                  </a:lnTo>
                  <a:lnTo>
                    <a:pt x="1580" y="702"/>
                  </a:lnTo>
                  <a:lnTo>
                    <a:pt x="1584" y="714"/>
                  </a:lnTo>
                  <a:lnTo>
                    <a:pt x="1590" y="722"/>
                  </a:lnTo>
                  <a:lnTo>
                    <a:pt x="1596" y="730"/>
                  </a:lnTo>
                  <a:lnTo>
                    <a:pt x="1610" y="740"/>
                  </a:lnTo>
                  <a:lnTo>
                    <a:pt x="1626" y="752"/>
                  </a:lnTo>
                  <a:lnTo>
                    <a:pt x="1626" y="752"/>
                  </a:lnTo>
                  <a:lnTo>
                    <a:pt x="1594" y="762"/>
                  </a:lnTo>
                  <a:lnTo>
                    <a:pt x="1580" y="766"/>
                  </a:lnTo>
                  <a:lnTo>
                    <a:pt x="1560" y="766"/>
                  </a:lnTo>
                  <a:lnTo>
                    <a:pt x="1560" y="766"/>
                  </a:lnTo>
                  <a:lnTo>
                    <a:pt x="1552" y="756"/>
                  </a:lnTo>
                  <a:lnTo>
                    <a:pt x="1542" y="746"/>
                  </a:lnTo>
                  <a:lnTo>
                    <a:pt x="1532" y="738"/>
                  </a:lnTo>
                  <a:lnTo>
                    <a:pt x="1522" y="730"/>
                  </a:lnTo>
                  <a:lnTo>
                    <a:pt x="1498" y="718"/>
                  </a:lnTo>
                  <a:lnTo>
                    <a:pt x="1474" y="708"/>
                  </a:lnTo>
                  <a:lnTo>
                    <a:pt x="1452" y="704"/>
                  </a:lnTo>
                  <a:lnTo>
                    <a:pt x="1434" y="702"/>
                  </a:lnTo>
                  <a:lnTo>
                    <a:pt x="1428" y="702"/>
                  </a:lnTo>
                  <a:lnTo>
                    <a:pt x="1422" y="704"/>
                  </a:lnTo>
                  <a:lnTo>
                    <a:pt x="1420" y="708"/>
                  </a:lnTo>
                  <a:lnTo>
                    <a:pt x="1420" y="712"/>
                  </a:lnTo>
                  <a:lnTo>
                    <a:pt x="1420" y="712"/>
                  </a:lnTo>
                  <a:lnTo>
                    <a:pt x="1424" y="722"/>
                  </a:lnTo>
                  <a:lnTo>
                    <a:pt x="1428" y="732"/>
                  </a:lnTo>
                  <a:lnTo>
                    <a:pt x="1434" y="740"/>
                  </a:lnTo>
                  <a:lnTo>
                    <a:pt x="1440" y="748"/>
                  </a:lnTo>
                  <a:lnTo>
                    <a:pt x="1456" y="760"/>
                  </a:lnTo>
                  <a:lnTo>
                    <a:pt x="1472" y="770"/>
                  </a:lnTo>
                  <a:lnTo>
                    <a:pt x="1488" y="776"/>
                  </a:lnTo>
                  <a:lnTo>
                    <a:pt x="1502" y="780"/>
                  </a:lnTo>
                  <a:lnTo>
                    <a:pt x="1514" y="784"/>
                  </a:lnTo>
                  <a:lnTo>
                    <a:pt x="1514" y="784"/>
                  </a:lnTo>
                  <a:lnTo>
                    <a:pt x="1508" y="786"/>
                  </a:lnTo>
                  <a:lnTo>
                    <a:pt x="1494" y="792"/>
                  </a:lnTo>
                  <a:lnTo>
                    <a:pt x="1488" y="798"/>
                  </a:lnTo>
                  <a:lnTo>
                    <a:pt x="1482" y="802"/>
                  </a:lnTo>
                  <a:lnTo>
                    <a:pt x="1480" y="806"/>
                  </a:lnTo>
                  <a:lnTo>
                    <a:pt x="1480" y="812"/>
                  </a:lnTo>
                  <a:lnTo>
                    <a:pt x="1480" y="812"/>
                  </a:lnTo>
                  <a:lnTo>
                    <a:pt x="1484" y="816"/>
                  </a:lnTo>
                  <a:lnTo>
                    <a:pt x="1492" y="822"/>
                  </a:lnTo>
                  <a:lnTo>
                    <a:pt x="1512" y="830"/>
                  </a:lnTo>
                  <a:lnTo>
                    <a:pt x="1522" y="836"/>
                  </a:lnTo>
                  <a:lnTo>
                    <a:pt x="1530" y="842"/>
                  </a:lnTo>
                  <a:lnTo>
                    <a:pt x="1534" y="848"/>
                  </a:lnTo>
                  <a:lnTo>
                    <a:pt x="1534" y="852"/>
                  </a:lnTo>
                  <a:lnTo>
                    <a:pt x="1534" y="854"/>
                  </a:lnTo>
                  <a:lnTo>
                    <a:pt x="1534" y="854"/>
                  </a:lnTo>
                  <a:lnTo>
                    <a:pt x="1514" y="848"/>
                  </a:lnTo>
                  <a:lnTo>
                    <a:pt x="1500" y="842"/>
                  </a:lnTo>
                  <a:lnTo>
                    <a:pt x="1490" y="842"/>
                  </a:lnTo>
                  <a:lnTo>
                    <a:pt x="1486" y="842"/>
                  </a:lnTo>
                  <a:lnTo>
                    <a:pt x="1484" y="844"/>
                  </a:lnTo>
                  <a:lnTo>
                    <a:pt x="1482" y="846"/>
                  </a:lnTo>
                  <a:lnTo>
                    <a:pt x="1482" y="850"/>
                  </a:lnTo>
                  <a:lnTo>
                    <a:pt x="1484" y="860"/>
                  </a:lnTo>
                  <a:lnTo>
                    <a:pt x="1492" y="872"/>
                  </a:lnTo>
                  <a:lnTo>
                    <a:pt x="1504" y="890"/>
                  </a:lnTo>
                  <a:lnTo>
                    <a:pt x="1504" y="890"/>
                  </a:lnTo>
                  <a:lnTo>
                    <a:pt x="1496" y="890"/>
                  </a:lnTo>
                  <a:lnTo>
                    <a:pt x="1490" y="888"/>
                  </a:lnTo>
                  <a:lnTo>
                    <a:pt x="1484" y="886"/>
                  </a:lnTo>
                  <a:lnTo>
                    <a:pt x="1478" y="882"/>
                  </a:lnTo>
                  <a:lnTo>
                    <a:pt x="1470" y="874"/>
                  </a:lnTo>
                  <a:lnTo>
                    <a:pt x="1464" y="864"/>
                  </a:lnTo>
                  <a:lnTo>
                    <a:pt x="1454" y="844"/>
                  </a:lnTo>
                  <a:lnTo>
                    <a:pt x="1446" y="834"/>
                  </a:lnTo>
                  <a:lnTo>
                    <a:pt x="1438" y="828"/>
                  </a:lnTo>
                  <a:lnTo>
                    <a:pt x="1438" y="828"/>
                  </a:lnTo>
                  <a:lnTo>
                    <a:pt x="1430" y="836"/>
                  </a:lnTo>
                  <a:lnTo>
                    <a:pt x="1426" y="844"/>
                  </a:lnTo>
                  <a:lnTo>
                    <a:pt x="1424" y="852"/>
                  </a:lnTo>
                  <a:lnTo>
                    <a:pt x="1424" y="860"/>
                  </a:lnTo>
                  <a:lnTo>
                    <a:pt x="1426" y="872"/>
                  </a:lnTo>
                  <a:lnTo>
                    <a:pt x="1428" y="878"/>
                  </a:lnTo>
                  <a:lnTo>
                    <a:pt x="1428" y="878"/>
                  </a:lnTo>
                  <a:lnTo>
                    <a:pt x="1418" y="866"/>
                  </a:lnTo>
                  <a:lnTo>
                    <a:pt x="1402" y="848"/>
                  </a:lnTo>
                  <a:lnTo>
                    <a:pt x="1392" y="838"/>
                  </a:lnTo>
                  <a:lnTo>
                    <a:pt x="1384" y="832"/>
                  </a:lnTo>
                  <a:lnTo>
                    <a:pt x="1374" y="828"/>
                  </a:lnTo>
                  <a:lnTo>
                    <a:pt x="1366" y="828"/>
                  </a:lnTo>
                  <a:lnTo>
                    <a:pt x="1366" y="828"/>
                  </a:lnTo>
                  <a:lnTo>
                    <a:pt x="1362" y="830"/>
                  </a:lnTo>
                  <a:lnTo>
                    <a:pt x="1362" y="836"/>
                  </a:lnTo>
                  <a:lnTo>
                    <a:pt x="1360" y="848"/>
                  </a:lnTo>
                  <a:lnTo>
                    <a:pt x="1362" y="856"/>
                  </a:lnTo>
                  <a:lnTo>
                    <a:pt x="1366" y="862"/>
                  </a:lnTo>
                  <a:lnTo>
                    <a:pt x="1370" y="870"/>
                  </a:lnTo>
                  <a:lnTo>
                    <a:pt x="1376" y="876"/>
                  </a:lnTo>
                  <a:lnTo>
                    <a:pt x="1376" y="876"/>
                  </a:lnTo>
                  <a:lnTo>
                    <a:pt x="1358" y="880"/>
                  </a:lnTo>
                  <a:lnTo>
                    <a:pt x="1338" y="882"/>
                  </a:lnTo>
                  <a:lnTo>
                    <a:pt x="1328" y="886"/>
                  </a:lnTo>
                  <a:lnTo>
                    <a:pt x="1320" y="890"/>
                  </a:lnTo>
                  <a:lnTo>
                    <a:pt x="1314" y="896"/>
                  </a:lnTo>
                  <a:lnTo>
                    <a:pt x="1310" y="904"/>
                  </a:lnTo>
                  <a:lnTo>
                    <a:pt x="1310" y="904"/>
                  </a:lnTo>
                  <a:lnTo>
                    <a:pt x="1324" y="912"/>
                  </a:lnTo>
                  <a:lnTo>
                    <a:pt x="1340" y="920"/>
                  </a:lnTo>
                  <a:lnTo>
                    <a:pt x="1354" y="924"/>
                  </a:lnTo>
                  <a:lnTo>
                    <a:pt x="1370" y="928"/>
                  </a:lnTo>
                  <a:lnTo>
                    <a:pt x="1388" y="928"/>
                  </a:lnTo>
                  <a:lnTo>
                    <a:pt x="1406" y="928"/>
                  </a:lnTo>
                  <a:lnTo>
                    <a:pt x="1446" y="924"/>
                  </a:lnTo>
                  <a:lnTo>
                    <a:pt x="1446" y="924"/>
                  </a:lnTo>
                  <a:lnTo>
                    <a:pt x="1454" y="924"/>
                  </a:lnTo>
                  <a:lnTo>
                    <a:pt x="1468" y="920"/>
                  </a:lnTo>
                  <a:lnTo>
                    <a:pt x="1468" y="920"/>
                  </a:lnTo>
                  <a:lnTo>
                    <a:pt x="1472" y="920"/>
                  </a:lnTo>
                  <a:lnTo>
                    <a:pt x="1478" y="920"/>
                  </a:lnTo>
                  <a:lnTo>
                    <a:pt x="1486" y="924"/>
                  </a:lnTo>
                  <a:lnTo>
                    <a:pt x="1496" y="932"/>
                  </a:lnTo>
                  <a:lnTo>
                    <a:pt x="1496" y="932"/>
                  </a:lnTo>
                  <a:lnTo>
                    <a:pt x="1486" y="934"/>
                  </a:lnTo>
                  <a:lnTo>
                    <a:pt x="1480" y="938"/>
                  </a:lnTo>
                  <a:lnTo>
                    <a:pt x="1470" y="944"/>
                  </a:lnTo>
                  <a:lnTo>
                    <a:pt x="1454" y="952"/>
                  </a:lnTo>
                  <a:lnTo>
                    <a:pt x="1440" y="956"/>
                  </a:lnTo>
                  <a:lnTo>
                    <a:pt x="1422" y="960"/>
                  </a:lnTo>
                  <a:lnTo>
                    <a:pt x="1422" y="960"/>
                  </a:lnTo>
                  <a:lnTo>
                    <a:pt x="1396" y="974"/>
                  </a:lnTo>
                  <a:lnTo>
                    <a:pt x="1386" y="982"/>
                  </a:lnTo>
                  <a:lnTo>
                    <a:pt x="1376" y="992"/>
                  </a:lnTo>
                  <a:lnTo>
                    <a:pt x="1368" y="1002"/>
                  </a:lnTo>
                  <a:lnTo>
                    <a:pt x="1362" y="1012"/>
                  </a:lnTo>
                  <a:lnTo>
                    <a:pt x="1358" y="1024"/>
                  </a:lnTo>
                  <a:lnTo>
                    <a:pt x="1356" y="1038"/>
                  </a:lnTo>
                  <a:lnTo>
                    <a:pt x="1356" y="1038"/>
                  </a:lnTo>
                  <a:lnTo>
                    <a:pt x="1374" y="1046"/>
                  </a:lnTo>
                  <a:lnTo>
                    <a:pt x="1384" y="1048"/>
                  </a:lnTo>
                  <a:lnTo>
                    <a:pt x="1392" y="1050"/>
                  </a:lnTo>
                  <a:lnTo>
                    <a:pt x="1400" y="1050"/>
                  </a:lnTo>
                  <a:lnTo>
                    <a:pt x="1410" y="1048"/>
                  </a:lnTo>
                  <a:lnTo>
                    <a:pt x="1416" y="1044"/>
                  </a:lnTo>
                  <a:lnTo>
                    <a:pt x="1422" y="1038"/>
                  </a:lnTo>
                  <a:lnTo>
                    <a:pt x="1422" y="1038"/>
                  </a:lnTo>
                  <a:lnTo>
                    <a:pt x="1430" y="1028"/>
                  </a:lnTo>
                  <a:lnTo>
                    <a:pt x="1436" y="1022"/>
                  </a:lnTo>
                  <a:lnTo>
                    <a:pt x="1440" y="1020"/>
                  </a:lnTo>
                  <a:lnTo>
                    <a:pt x="1444" y="1020"/>
                  </a:lnTo>
                  <a:lnTo>
                    <a:pt x="1448" y="1026"/>
                  </a:lnTo>
                  <a:lnTo>
                    <a:pt x="1452" y="1028"/>
                  </a:lnTo>
                  <a:lnTo>
                    <a:pt x="1458" y="1030"/>
                  </a:lnTo>
                  <a:lnTo>
                    <a:pt x="1478" y="1036"/>
                  </a:lnTo>
                  <a:lnTo>
                    <a:pt x="1478" y="1036"/>
                  </a:lnTo>
                  <a:lnTo>
                    <a:pt x="1474" y="1042"/>
                  </a:lnTo>
                  <a:lnTo>
                    <a:pt x="1468" y="1048"/>
                  </a:lnTo>
                  <a:lnTo>
                    <a:pt x="1454" y="1058"/>
                  </a:lnTo>
                  <a:lnTo>
                    <a:pt x="1438" y="1066"/>
                  </a:lnTo>
                  <a:lnTo>
                    <a:pt x="1422" y="1072"/>
                  </a:lnTo>
                  <a:lnTo>
                    <a:pt x="1408" y="1078"/>
                  </a:lnTo>
                  <a:lnTo>
                    <a:pt x="1396" y="1084"/>
                  </a:lnTo>
                  <a:lnTo>
                    <a:pt x="1392" y="1088"/>
                  </a:lnTo>
                  <a:lnTo>
                    <a:pt x="1390" y="1092"/>
                  </a:lnTo>
                  <a:lnTo>
                    <a:pt x="1390" y="1096"/>
                  </a:lnTo>
                  <a:lnTo>
                    <a:pt x="1392" y="1100"/>
                  </a:lnTo>
                  <a:lnTo>
                    <a:pt x="1392" y="1100"/>
                  </a:lnTo>
                  <a:lnTo>
                    <a:pt x="1406" y="1120"/>
                  </a:lnTo>
                  <a:lnTo>
                    <a:pt x="1420" y="1138"/>
                  </a:lnTo>
                  <a:lnTo>
                    <a:pt x="1436" y="1156"/>
                  </a:lnTo>
                  <a:lnTo>
                    <a:pt x="1436" y="1156"/>
                  </a:lnTo>
                  <a:lnTo>
                    <a:pt x="1426" y="1150"/>
                  </a:lnTo>
                  <a:lnTo>
                    <a:pt x="1402" y="1142"/>
                  </a:lnTo>
                  <a:lnTo>
                    <a:pt x="1388" y="1140"/>
                  </a:lnTo>
                  <a:lnTo>
                    <a:pt x="1376" y="1138"/>
                  </a:lnTo>
                  <a:lnTo>
                    <a:pt x="1364" y="1140"/>
                  </a:lnTo>
                  <a:lnTo>
                    <a:pt x="1360" y="1142"/>
                  </a:lnTo>
                  <a:lnTo>
                    <a:pt x="1356" y="1146"/>
                  </a:lnTo>
                  <a:lnTo>
                    <a:pt x="1356" y="1146"/>
                  </a:lnTo>
                  <a:lnTo>
                    <a:pt x="1354" y="1150"/>
                  </a:lnTo>
                  <a:lnTo>
                    <a:pt x="1352" y="1154"/>
                  </a:lnTo>
                  <a:lnTo>
                    <a:pt x="1354" y="1164"/>
                  </a:lnTo>
                  <a:lnTo>
                    <a:pt x="1358" y="1174"/>
                  </a:lnTo>
                  <a:lnTo>
                    <a:pt x="1368" y="1182"/>
                  </a:lnTo>
                  <a:lnTo>
                    <a:pt x="1382" y="1192"/>
                  </a:lnTo>
                  <a:lnTo>
                    <a:pt x="1398" y="1200"/>
                  </a:lnTo>
                  <a:lnTo>
                    <a:pt x="1418" y="1208"/>
                  </a:lnTo>
                  <a:lnTo>
                    <a:pt x="1440" y="1214"/>
                  </a:lnTo>
                  <a:lnTo>
                    <a:pt x="1440" y="1214"/>
                  </a:lnTo>
                  <a:lnTo>
                    <a:pt x="1430" y="1218"/>
                  </a:lnTo>
                  <a:lnTo>
                    <a:pt x="1416" y="1220"/>
                  </a:lnTo>
                  <a:lnTo>
                    <a:pt x="1402" y="1222"/>
                  </a:lnTo>
                  <a:lnTo>
                    <a:pt x="1388" y="1226"/>
                  </a:lnTo>
                  <a:lnTo>
                    <a:pt x="1378" y="1230"/>
                  </a:lnTo>
                  <a:lnTo>
                    <a:pt x="1376" y="1232"/>
                  </a:lnTo>
                  <a:lnTo>
                    <a:pt x="1374" y="1236"/>
                  </a:lnTo>
                  <a:lnTo>
                    <a:pt x="1374" y="1242"/>
                  </a:lnTo>
                  <a:lnTo>
                    <a:pt x="1376" y="1248"/>
                  </a:lnTo>
                  <a:lnTo>
                    <a:pt x="1380" y="1254"/>
                  </a:lnTo>
                  <a:lnTo>
                    <a:pt x="1388" y="1262"/>
                  </a:lnTo>
                  <a:lnTo>
                    <a:pt x="1388" y="1262"/>
                  </a:lnTo>
                  <a:lnTo>
                    <a:pt x="1370" y="1272"/>
                  </a:lnTo>
                  <a:lnTo>
                    <a:pt x="1360" y="1278"/>
                  </a:lnTo>
                  <a:lnTo>
                    <a:pt x="1354" y="1286"/>
                  </a:lnTo>
                  <a:lnTo>
                    <a:pt x="1354" y="1288"/>
                  </a:lnTo>
                  <a:lnTo>
                    <a:pt x="1354" y="1290"/>
                  </a:lnTo>
                  <a:lnTo>
                    <a:pt x="1360" y="1294"/>
                  </a:lnTo>
                  <a:lnTo>
                    <a:pt x="1368" y="1294"/>
                  </a:lnTo>
                  <a:lnTo>
                    <a:pt x="1380" y="1294"/>
                  </a:lnTo>
                  <a:lnTo>
                    <a:pt x="1396" y="1290"/>
                  </a:lnTo>
                  <a:lnTo>
                    <a:pt x="1418" y="1294"/>
                  </a:lnTo>
                  <a:lnTo>
                    <a:pt x="1418" y="1294"/>
                  </a:lnTo>
                  <a:lnTo>
                    <a:pt x="1386" y="1312"/>
                  </a:lnTo>
                  <a:lnTo>
                    <a:pt x="1378" y="1318"/>
                  </a:lnTo>
                  <a:lnTo>
                    <a:pt x="1372" y="1324"/>
                  </a:lnTo>
                  <a:lnTo>
                    <a:pt x="1368" y="1330"/>
                  </a:lnTo>
                  <a:lnTo>
                    <a:pt x="1368" y="1336"/>
                  </a:lnTo>
                  <a:lnTo>
                    <a:pt x="1368" y="1336"/>
                  </a:lnTo>
                  <a:lnTo>
                    <a:pt x="1368" y="1338"/>
                  </a:lnTo>
                  <a:lnTo>
                    <a:pt x="1370" y="1340"/>
                  </a:lnTo>
                  <a:lnTo>
                    <a:pt x="1376" y="1342"/>
                  </a:lnTo>
                  <a:lnTo>
                    <a:pt x="1384" y="1342"/>
                  </a:lnTo>
                  <a:lnTo>
                    <a:pt x="1392" y="1342"/>
                  </a:lnTo>
                  <a:lnTo>
                    <a:pt x="1410" y="1340"/>
                  </a:lnTo>
                  <a:lnTo>
                    <a:pt x="1418" y="1340"/>
                  </a:lnTo>
                  <a:lnTo>
                    <a:pt x="1422" y="1344"/>
                  </a:lnTo>
                  <a:lnTo>
                    <a:pt x="1422" y="1344"/>
                  </a:lnTo>
                  <a:lnTo>
                    <a:pt x="1422" y="1352"/>
                  </a:lnTo>
                  <a:lnTo>
                    <a:pt x="1420" y="1358"/>
                  </a:lnTo>
                  <a:lnTo>
                    <a:pt x="1416" y="1364"/>
                  </a:lnTo>
                  <a:lnTo>
                    <a:pt x="1412" y="1368"/>
                  </a:lnTo>
                  <a:lnTo>
                    <a:pt x="1404" y="1374"/>
                  </a:lnTo>
                  <a:lnTo>
                    <a:pt x="1398" y="1380"/>
                  </a:lnTo>
                  <a:lnTo>
                    <a:pt x="1398" y="1380"/>
                  </a:lnTo>
                  <a:lnTo>
                    <a:pt x="1404" y="1382"/>
                  </a:lnTo>
                  <a:lnTo>
                    <a:pt x="1410" y="1384"/>
                  </a:lnTo>
                  <a:lnTo>
                    <a:pt x="1420" y="1384"/>
                  </a:lnTo>
                  <a:lnTo>
                    <a:pt x="1430" y="1382"/>
                  </a:lnTo>
                  <a:lnTo>
                    <a:pt x="1438" y="1376"/>
                  </a:lnTo>
                  <a:lnTo>
                    <a:pt x="1448" y="1372"/>
                  </a:lnTo>
                  <a:lnTo>
                    <a:pt x="1458" y="1370"/>
                  </a:lnTo>
                  <a:lnTo>
                    <a:pt x="1466" y="1372"/>
                  </a:lnTo>
                  <a:lnTo>
                    <a:pt x="1472" y="1376"/>
                  </a:lnTo>
                  <a:lnTo>
                    <a:pt x="1478" y="1380"/>
                  </a:lnTo>
                  <a:lnTo>
                    <a:pt x="1478" y="1380"/>
                  </a:lnTo>
                  <a:lnTo>
                    <a:pt x="1472" y="1386"/>
                  </a:lnTo>
                  <a:lnTo>
                    <a:pt x="1464" y="1392"/>
                  </a:lnTo>
                  <a:lnTo>
                    <a:pt x="1446" y="1400"/>
                  </a:lnTo>
                  <a:lnTo>
                    <a:pt x="1438" y="1404"/>
                  </a:lnTo>
                  <a:lnTo>
                    <a:pt x="1432" y="1410"/>
                  </a:lnTo>
                  <a:lnTo>
                    <a:pt x="1428" y="1418"/>
                  </a:lnTo>
                  <a:lnTo>
                    <a:pt x="1430" y="1428"/>
                  </a:lnTo>
                  <a:lnTo>
                    <a:pt x="1430" y="1428"/>
                  </a:lnTo>
                  <a:lnTo>
                    <a:pt x="1436" y="1432"/>
                  </a:lnTo>
                  <a:lnTo>
                    <a:pt x="1444" y="1434"/>
                  </a:lnTo>
                  <a:lnTo>
                    <a:pt x="1462" y="1438"/>
                  </a:lnTo>
                  <a:lnTo>
                    <a:pt x="1478" y="1442"/>
                  </a:lnTo>
                  <a:lnTo>
                    <a:pt x="1486" y="1444"/>
                  </a:lnTo>
                  <a:lnTo>
                    <a:pt x="1494" y="1448"/>
                  </a:lnTo>
                  <a:lnTo>
                    <a:pt x="1494" y="1448"/>
                  </a:lnTo>
                  <a:lnTo>
                    <a:pt x="1490" y="1454"/>
                  </a:lnTo>
                  <a:lnTo>
                    <a:pt x="1484" y="1472"/>
                  </a:lnTo>
                  <a:lnTo>
                    <a:pt x="1478" y="1488"/>
                  </a:lnTo>
                  <a:lnTo>
                    <a:pt x="1480" y="1494"/>
                  </a:lnTo>
                  <a:lnTo>
                    <a:pt x="1482" y="1498"/>
                  </a:lnTo>
                  <a:lnTo>
                    <a:pt x="1482" y="1498"/>
                  </a:lnTo>
                  <a:lnTo>
                    <a:pt x="1492" y="1502"/>
                  </a:lnTo>
                  <a:lnTo>
                    <a:pt x="1500" y="1500"/>
                  </a:lnTo>
                  <a:lnTo>
                    <a:pt x="1510" y="1496"/>
                  </a:lnTo>
                  <a:lnTo>
                    <a:pt x="1518" y="1490"/>
                  </a:lnTo>
                  <a:lnTo>
                    <a:pt x="1532" y="1476"/>
                  </a:lnTo>
                  <a:lnTo>
                    <a:pt x="1536" y="1472"/>
                  </a:lnTo>
                  <a:lnTo>
                    <a:pt x="1540" y="1468"/>
                  </a:lnTo>
                  <a:lnTo>
                    <a:pt x="1540" y="1468"/>
                  </a:lnTo>
                  <a:lnTo>
                    <a:pt x="1540" y="1486"/>
                  </a:lnTo>
                  <a:lnTo>
                    <a:pt x="1544" y="1496"/>
                  </a:lnTo>
                  <a:lnTo>
                    <a:pt x="1548" y="1504"/>
                  </a:lnTo>
                  <a:lnTo>
                    <a:pt x="1554" y="1510"/>
                  </a:lnTo>
                  <a:lnTo>
                    <a:pt x="1560" y="1514"/>
                  </a:lnTo>
                  <a:lnTo>
                    <a:pt x="1566" y="1520"/>
                  </a:lnTo>
                  <a:lnTo>
                    <a:pt x="1568" y="1528"/>
                  </a:lnTo>
                  <a:lnTo>
                    <a:pt x="1564" y="1538"/>
                  </a:lnTo>
                  <a:lnTo>
                    <a:pt x="1564" y="1538"/>
                  </a:lnTo>
                  <a:lnTo>
                    <a:pt x="1564" y="1554"/>
                  </a:lnTo>
                  <a:lnTo>
                    <a:pt x="1566" y="1570"/>
                  </a:lnTo>
                  <a:lnTo>
                    <a:pt x="1568" y="1576"/>
                  </a:lnTo>
                  <a:lnTo>
                    <a:pt x="1572" y="1584"/>
                  </a:lnTo>
                  <a:lnTo>
                    <a:pt x="1576" y="1588"/>
                  </a:lnTo>
                  <a:lnTo>
                    <a:pt x="1582" y="1594"/>
                  </a:lnTo>
                  <a:lnTo>
                    <a:pt x="1582" y="1594"/>
                  </a:lnTo>
                  <a:lnTo>
                    <a:pt x="1596" y="1588"/>
                  </a:lnTo>
                  <a:lnTo>
                    <a:pt x="1606" y="1580"/>
                  </a:lnTo>
                  <a:lnTo>
                    <a:pt x="1614" y="1572"/>
                  </a:lnTo>
                  <a:lnTo>
                    <a:pt x="1620" y="1560"/>
                  </a:lnTo>
                  <a:lnTo>
                    <a:pt x="1622" y="1548"/>
                  </a:lnTo>
                  <a:lnTo>
                    <a:pt x="1624" y="1534"/>
                  </a:lnTo>
                  <a:lnTo>
                    <a:pt x="1626" y="1502"/>
                  </a:lnTo>
                  <a:lnTo>
                    <a:pt x="1626" y="1502"/>
                  </a:lnTo>
                  <a:lnTo>
                    <a:pt x="1626" y="1500"/>
                  </a:lnTo>
                  <a:lnTo>
                    <a:pt x="1628" y="1498"/>
                  </a:lnTo>
                  <a:lnTo>
                    <a:pt x="1632" y="1496"/>
                  </a:lnTo>
                  <a:lnTo>
                    <a:pt x="1640" y="1498"/>
                  </a:lnTo>
                  <a:lnTo>
                    <a:pt x="1648" y="1500"/>
                  </a:lnTo>
                  <a:lnTo>
                    <a:pt x="1664" y="1508"/>
                  </a:lnTo>
                  <a:lnTo>
                    <a:pt x="1672" y="1512"/>
                  </a:lnTo>
                  <a:lnTo>
                    <a:pt x="1672" y="1512"/>
                  </a:lnTo>
                  <a:lnTo>
                    <a:pt x="1676" y="1516"/>
                  </a:lnTo>
                  <a:lnTo>
                    <a:pt x="1678" y="1520"/>
                  </a:lnTo>
                  <a:lnTo>
                    <a:pt x="1678" y="1526"/>
                  </a:lnTo>
                  <a:lnTo>
                    <a:pt x="1676" y="1530"/>
                  </a:lnTo>
                  <a:lnTo>
                    <a:pt x="1670" y="1538"/>
                  </a:lnTo>
                  <a:lnTo>
                    <a:pt x="1662" y="1548"/>
                  </a:lnTo>
                  <a:lnTo>
                    <a:pt x="1652" y="1558"/>
                  </a:lnTo>
                  <a:lnTo>
                    <a:pt x="1644" y="1570"/>
                  </a:lnTo>
                  <a:lnTo>
                    <a:pt x="1642" y="1578"/>
                  </a:lnTo>
                  <a:lnTo>
                    <a:pt x="1642" y="1584"/>
                  </a:lnTo>
                  <a:lnTo>
                    <a:pt x="1644" y="1592"/>
                  </a:lnTo>
                  <a:lnTo>
                    <a:pt x="1646" y="1602"/>
                  </a:lnTo>
                  <a:lnTo>
                    <a:pt x="1646" y="1602"/>
                  </a:lnTo>
                  <a:lnTo>
                    <a:pt x="1658" y="1602"/>
                  </a:lnTo>
                  <a:lnTo>
                    <a:pt x="1668" y="1602"/>
                  </a:lnTo>
                  <a:lnTo>
                    <a:pt x="1676" y="1600"/>
                  </a:lnTo>
                  <a:lnTo>
                    <a:pt x="1684" y="1598"/>
                  </a:lnTo>
                  <a:lnTo>
                    <a:pt x="1698" y="1590"/>
                  </a:lnTo>
                  <a:lnTo>
                    <a:pt x="1710" y="1580"/>
                  </a:lnTo>
                  <a:lnTo>
                    <a:pt x="1720" y="1570"/>
                  </a:lnTo>
                  <a:lnTo>
                    <a:pt x="1732" y="1560"/>
                  </a:lnTo>
                  <a:lnTo>
                    <a:pt x="1746" y="1550"/>
                  </a:lnTo>
                  <a:lnTo>
                    <a:pt x="1754" y="1548"/>
                  </a:lnTo>
                  <a:lnTo>
                    <a:pt x="1764" y="1544"/>
                  </a:lnTo>
                  <a:lnTo>
                    <a:pt x="1764" y="1544"/>
                  </a:lnTo>
                  <a:lnTo>
                    <a:pt x="1770" y="1552"/>
                  </a:lnTo>
                  <a:lnTo>
                    <a:pt x="1772" y="1558"/>
                  </a:lnTo>
                  <a:lnTo>
                    <a:pt x="1770" y="1566"/>
                  </a:lnTo>
                  <a:lnTo>
                    <a:pt x="1766" y="1574"/>
                  </a:lnTo>
                  <a:lnTo>
                    <a:pt x="1756" y="1590"/>
                  </a:lnTo>
                  <a:lnTo>
                    <a:pt x="1746" y="1606"/>
                  </a:lnTo>
                  <a:lnTo>
                    <a:pt x="1746" y="1606"/>
                  </a:lnTo>
                  <a:lnTo>
                    <a:pt x="1734" y="1610"/>
                  </a:lnTo>
                  <a:lnTo>
                    <a:pt x="1720" y="1614"/>
                  </a:lnTo>
                  <a:lnTo>
                    <a:pt x="1694" y="1618"/>
                  </a:lnTo>
                  <a:lnTo>
                    <a:pt x="1680" y="1624"/>
                  </a:lnTo>
                  <a:lnTo>
                    <a:pt x="1666" y="1632"/>
                  </a:lnTo>
                  <a:lnTo>
                    <a:pt x="1654" y="1646"/>
                  </a:lnTo>
                  <a:lnTo>
                    <a:pt x="1642" y="1666"/>
                  </a:lnTo>
                  <a:lnTo>
                    <a:pt x="1642" y="1666"/>
                  </a:lnTo>
                  <a:lnTo>
                    <a:pt x="1658" y="1670"/>
                  </a:lnTo>
                  <a:lnTo>
                    <a:pt x="1672" y="1674"/>
                  </a:lnTo>
                  <a:lnTo>
                    <a:pt x="1684" y="1674"/>
                  </a:lnTo>
                  <a:lnTo>
                    <a:pt x="1694" y="1674"/>
                  </a:lnTo>
                  <a:lnTo>
                    <a:pt x="1704" y="1670"/>
                  </a:lnTo>
                  <a:lnTo>
                    <a:pt x="1710" y="1668"/>
                  </a:lnTo>
                  <a:lnTo>
                    <a:pt x="1724" y="1660"/>
                  </a:lnTo>
                  <a:lnTo>
                    <a:pt x="1724" y="1660"/>
                  </a:lnTo>
                  <a:lnTo>
                    <a:pt x="1732" y="1654"/>
                  </a:lnTo>
                  <a:lnTo>
                    <a:pt x="1736" y="1648"/>
                  </a:lnTo>
                  <a:lnTo>
                    <a:pt x="1742" y="1644"/>
                  </a:lnTo>
                  <a:lnTo>
                    <a:pt x="1748" y="1642"/>
                  </a:lnTo>
                  <a:lnTo>
                    <a:pt x="1748" y="1642"/>
                  </a:lnTo>
                  <a:lnTo>
                    <a:pt x="1748" y="1656"/>
                  </a:lnTo>
                  <a:lnTo>
                    <a:pt x="1748" y="1674"/>
                  </a:lnTo>
                  <a:lnTo>
                    <a:pt x="1750" y="1682"/>
                  </a:lnTo>
                  <a:lnTo>
                    <a:pt x="1752" y="1688"/>
                  </a:lnTo>
                  <a:lnTo>
                    <a:pt x="1756" y="1694"/>
                  </a:lnTo>
                  <a:lnTo>
                    <a:pt x="1760" y="1698"/>
                  </a:lnTo>
                  <a:lnTo>
                    <a:pt x="1760" y="1698"/>
                  </a:lnTo>
                  <a:lnTo>
                    <a:pt x="1770" y="1696"/>
                  </a:lnTo>
                  <a:lnTo>
                    <a:pt x="1776" y="1694"/>
                  </a:lnTo>
                  <a:lnTo>
                    <a:pt x="1790" y="1684"/>
                  </a:lnTo>
                  <a:lnTo>
                    <a:pt x="1790" y="1684"/>
                  </a:lnTo>
                  <a:lnTo>
                    <a:pt x="1792" y="1690"/>
                  </a:lnTo>
                  <a:lnTo>
                    <a:pt x="1792" y="1696"/>
                  </a:lnTo>
                  <a:lnTo>
                    <a:pt x="1786" y="1714"/>
                  </a:lnTo>
                  <a:lnTo>
                    <a:pt x="1784" y="1722"/>
                  </a:lnTo>
                  <a:lnTo>
                    <a:pt x="1782" y="1730"/>
                  </a:lnTo>
                  <a:lnTo>
                    <a:pt x="1784" y="1738"/>
                  </a:lnTo>
                  <a:lnTo>
                    <a:pt x="1788" y="1744"/>
                  </a:lnTo>
                  <a:lnTo>
                    <a:pt x="1788" y="1744"/>
                  </a:lnTo>
                  <a:lnTo>
                    <a:pt x="1796" y="1742"/>
                  </a:lnTo>
                  <a:lnTo>
                    <a:pt x="1800" y="1740"/>
                  </a:lnTo>
                  <a:lnTo>
                    <a:pt x="1808" y="1732"/>
                  </a:lnTo>
                  <a:lnTo>
                    <a:pt x="1812" y="1726"/>
                  </a:lnTo>
                  <a:lnTo>
                    <a:pt x="1814" y="1724"/>
                  </a:lnTo>
                  <a:lnTo>
                    <a:pt x="1814" y="1724"/>
                  </a:lnTo>
                  <a:lnTo>
                    <a:pt x="1822" y="1732"/>
                  </a:lnTo>
                  <a:lnTo>
                    <a:pt x="1832" y="1738"/>
                  </a:lnTo>
                  <a:lnTo>
                    <a:pt x="1840" y="1738"/>
                  </a:lnTo>
                  <a:lnTo>
                    <a:pt x="1850" y="1736"/>
                  </a:lnTo>
                  <a:lnTo>
                    <a:pt x="1850" y="1736"/>
                  </a:lnTo>
                  <a:lnTo>
                    <a:pt x="1854" y="1720"/>
                  </a:lnTo>
                  <a:lnTo>
                    <a:pt x="1854" y="1702"/>
                  </a:lnTo>
                  <a:lnTo>
                    <a:pt x="1852" y="1692"/>
                  </a:lnTo>
                  <a:lnTo>
                    <a:pt x="1848" y="1682"/>
                  </a:lnTo>
                  <a:lnTo>
                    <a:pt x="1844" y="1676"/>
                  </a:lnTo>
                  <a:lnTo>
                    <a:pt x="1836" y="1670"/>
                  </a:lnTo>
                  <a:lnTo>
                    <a:pt x="1836" y="1670"/>
                  </a:lnTo>
                  <a:lnTo>
                    <a:pt x="1842" y="1666"/>
                  </a:lnTo>
                  <a:lnTo>
                    <a:pt x="1846" y="1666"/>
                  </a:lnTo>
                  <a:lnTo>
                    <a:pt x="1858" y="1670"/>
                  </a:lnTo>
                  <a:lnTo>
                    <a:pt x="1872" y="1674"/>
                  </a:lnTo>
                  <a:lnTo>
                    <a:pt x="1878" y="1674"/>
                  </a:lnTo>
                  <a:lnTo>
                    <a:pt x="1882" y="1672"/>
                  </a:lnTo>
                  <a:lnTo>
                    <a:pt x="1882" y="1672"/>
                  </a:lnTo>
                  <a:lnTo>
                    <a:pt x="1884" y="1676"/>
                  </a:lnTo>
                  <a:lnTo>
                    <a:pt x="1886" y="1682"/>
                  </a:lnTo>
                  <a:lnTo>
                    <a:pt x="1886" y="1694"/>
                  </a:lnTo>
                  <a:lnTo>
                    <a:pt x="1884" y="1706"/>
                  </a:lnTo>
                  <a:lnTo>
                    <a:pt x="1880" y="1718"/>
                  </a:lnTo>
                  <a:lnTo>
                    <a:pt x="1878" y="1732"/>
                  </a:lnTo>
                  <a:lnTo>
                    <a:pt x="1878" y="1744"/>
                  </a:lnTo>
                  <a:lnTo>
                    <a:pt x="1878" y="1748"/>
                  </a:lnTo>
                  <a:lnTo>
                    <a:pt x="1880" y="1754"/>
                  </a:lnTo>
                  <a:lnTo>
                    <a:pt x="1884" y="1758"/>
                  </a:lnTo>
                  <a:lnTo>
                    <a:pt x="1890" y="1762"/>
                  </a:lnTo>
                  <a:lnTo>
                    <a:pt x="1890" y="1762"/>
                  </a:lnTo>
                  <a:lnTo>
                    <a:pt x="1900" y="1760"/>
                  </a:lnTo>
                  <a:lnTo>
                    <a:pt x="1908" y="1756"/>
                  </a:lnTo>
                  <a:lnTo>
                    <a:pt x="1916" y="1748"/>
                  </a:lnTo>
                  <a:lnTo>
                    <a:pt x="1922" y="1742"/>
                  </a:lnTo>
                  <a:lnTo>
                    <a:pt x="1934" y="1726"/>
                  </a:lnTo>
                  <a:lnTo>
                    <a:pt x="1942" y="1720"/>
                  </a:lnTo>
                  <a:lnTo>
                    <a:pt x="1952" y="1714"/>
                  </a:lnTo>
                  <a:lnTo>
                    <a:pt x="1952" y="1714"/>
                  </a:lnTo>
                  <a:lnTo>
                    <a:pt x="1952" y="1726"/>
                  </a:lnTo>
                  <a:lnTo>
                    <a:pt x="1954" y="1736"/>
                  </a:lnTo>
                  <a:lnTo>
                    <a:pt x="1960" y="1758"/>
                  </a:lnTo>
                  <a:lnTo>
                    <a:pt x="1962" y="1766"/>
                  </a:lnTo>
                  <a:lnTo>
                    <a:pt x="1958" y="1776"/>
                  </a:lnTo>
                  <a:lnTo>
                    <a:pt x="1950" y="1786"/>
                  </a:lnTo>
                  <a:lnTo>
                    <a:pt x="1936" y="1794"/>
                  </a:lnTo>
                  <a:lnTo>
                    <a:pt x="1936" y="1794"/>
                  </a:lnTo>
                  <a:lnTo>
                    <a:pt x="1936" y="1800"/>
                  </a:lnTo>
                  <a:lnTo>
                    <a:pt x="1938" y="1804"/>
                  </a:lnTo>
                  <a:lnTo>
                    <a:pt x="1944" y="1812"/>
                  </a:lnTo>
                  <a:lnTo>
                    <a:pt x="1954" y="1818"/>
                  </a:lnTo>
                  <a:lnTo>
                    <a:pt x="1962" y="1824"/>
                  </a:lnTo>
                  <a:lnTo>
                    <a:pt x="1970" y="1830"/>
                  </a:lnTo>
                  <a:lnTo>
                    <a:pt x="1972" y="1834"/>
                  </a:lnTo>
                  <a:lnTo>
                    <a:pt x="1974" y="1838"/>
                  </a:lnTo>
                  <a:lnTo>
                    <a:pt x="1974" y="1842"/>
                  </a:lnTo>
                  <a:lnTo>
                    <a:pt x="1974" y="1848"/>
                  </a:lnTo>
                  <a:lnTo>
                    <a:pt x="1972" y="1856"/>
                  </a:lnTo>
                  <a:lnTo>
                    <a:pt x="1966" y="1864"/>
                  </a:lnTo>
                  <a:lnTo>
                    <a:pt x="1966" y="1864"/>
                  </a:lnTo>
                  <a:lnTo>
                    <a:pt x="1972" y="1868"/>
                  </a:lnTo>
                  <a:lnTo>
                    <a:pt x="1976" y="1872"/>
                  </a:lnTo>
                  <a:lnTo>
                    <a:pt x="1980" y="1874"/>
                  </a:lnTo>
                  <a:lnTo>
                    <a:pt x="1986" y="1874"/>
                  </a:lnTo>
                  <a:lnTo>
                    <a:pt x="1996" y="1874"/>
                  </a:lnTo>
                  <a:lnTo>
                    <a:pt x="2006" y="1870"/>
                  </a:lnTo>
                  <a:lnTo>
                    <a:pt x="2034" y="1838"/>
                  </a:lnTo>
                  <a:lnTo>
                    <a:pt x="2034" y="1838"/>
                  </a:lnTo>
                  <a:lnTo>
                    <a:pt x="2030" y="1860"/>
                  </a:lnTo>
                  <a:lnTo>
                    <a:pt x="2028" y="1886"/>
                  </a:lnTo>
                  <a:lnTo>
                    <a:pt x="2028" y="1912"/>
                  </a:lnTo>
                  <a:lnTo>
                    <a:pt x="2032" y="1936"/>
                  </a:lnTo>
                  <a:lnTo>
                    <a:pt x="2032" y="1936"/>
                  </a:lnTo>
                  <a:lnTo>
                    <a:pt x="2030" y="1944"/>
                  </a:lnTo>
                  <a:lnTo>
                    <a:pt x="2028" y="1954"/>
                  </a:lnTo>
                  <a:lnTo>
                    <a:pt x="2030" y="1974"/>
                  </a:lnTo>
                  <a:lnTo>
                    <a:pt x="2028" y="1982"/>
                  </a:lnTo>
                  <a:lnTo>
                    <a:pt x="2022" y="1992"/>
                  </a:lnTo>
                  <a:lnTo>
                    <a:pt x="2014" y="2000"/>
                  </a:lnTo>
                  <a:lnTo>
                    <a:pt x="2000" y="2008"/>
                  </a:lnTo>
                  <a:lnTo>
                    <a:pt x="2000" y="2008"/>
                  </a:lnTo>
                  <a:lnTo>
                    <a:pt x="1992" y="2054"/>
                  </a:lnTo>
                  <a:lnTo>
                    <a:pt x="1988" y="2076"/>
                  </a:lnTo>
                  <a:lnTo>
                    <a:pt x="1982" y="2096"/>
                  </a:lnTo>
                  <a:lnTo>
                    <a:pt x="1972" y="2116"/>
                  </a:lnTo>
                  <a:lnTo>
                    <a:pt x="1960" y="2136"/>
                  </a:lnTo>
                  <a:lnTo>
                    <a:pt x="1950" y="2144"/>
                  </a:lnTo>
                  <a:lnTo>
                    <a:pt x="1942" y="2154"/>
                  </a:lnTo>
                  <a:lnTo>
                    <a:pt x="1930" y="2162"/>
                  </a:lnTo>
                  <a:lnTo>
                    <a:pt x="1918" y="2168"/>
                  </a:lnTo>
                  <a:lnTo>
                    <a:pt x="1918" y="2168"/>
                  </a:lnTo>
                  <a:lnTo>
                    <a:pt x="1914" y="2176"/>
                  </a:lnTo>
                  <a:lnTo>
                    <a:pt x="1908" y="2182"/>
                  </a:lnTo>
                  <a:lnTo>
                    <a:pt x="1894" y="2192"/>
                  </a:lnTo>
                  <a:lnTo>
                    <a:pt x="1876" y="2200"/>
                  </a:lnTo>
                  <a:lnTo>
                    <a:pt x="1856" y="2206"/>
                  </a:lnTo>
                  <a:lnTo>
                    <a:pt x="1832" y="2212"/>
                  </a:lnTo>
                  <a:lnTo>
                    <a:pt x="1806" y="2216"/>
                  </a:lnTo>
                  <a:lnTo>
                    <a:pt x="1752" y="2224"/>
                  </a:lnTo>
                  <a:lnTo>
                    <a:pt x="1696" y="2230"/>
                  </a:lnTo>
                  <a:lnTo>
                    <a:pt x="1670" y="2234"/>
                  </a:lnTo>
                  <a:lnTo>
                    <a:pt x="1646" y="2240"/>
                  </a:lnTo>
                  <a:lnTo>
                    <a:pt x="1622" y="2246"/>
                  </a:lnTo>
                  <a:lnTo>
                    <a:pt x="1602" y="2254"/>
                  </a:lnTo>
                  <a:lnTo>
                    <a:pt x="1586" y="2266"/>
                  </a:lnTo>
                  <a:lnTo>
                    <a:pt x="1580" y="2272"/>
                  </a:lnTo>
                  <a:lnTo>
                    <a:pt x="1574" y="2278"/>
                  </a:lnTo>
                  <a:lnTo>
                    <a:pt x="1574" y="2278"/>
                  </a:lnTo>
                  <a:lnTo>
                    <a:pt x="1578" y="2280"/>
                  </a:lnTo>
                  <a:lnTo>
                    <a:pt x="1584" y="2282"/>
                  </a:lnTo>
                  <a:lnTo>
                    <a:pt x="1602" y="2284"/>
                  </a:lnTo>
                  <a:lnTo>
                    <a:pt x="1624" y="2286"/>
                  </a:lnTo>
                  <a:lnTo>
                    <a:pt x="1652" y="2286"/>
                  </a:lnTo>
                  <a:lnTo>
                    <a:pt x="1702" y="2286"/>
                  </a:lnTo>
                  <a:lnTo>
                    <a:pt x="1732" y="2282"/>
                  </a:lnTo>
                  <a:lnTo>
                    <a:pt x="1732" y="2282"/>
                  </a:lnTo>
                  <a:lnTo>
                    <a:pt x="1740" y="2278"/>
                  </a:lnTo>
                  <a:lnTo>
                    <a:pt x="1748" y="2278"/>
                  </a:lnTo>
                  <a:lnTo>
                    <a:pt x="1756" y="2280"/>
                  </a:lnTo>
                  <a:lnTo>
                    <a:pt x="1764" y="2282"/>
                  </a:lnTo>
                  <a:lnTo>
                    <a:pt x="1782" y="2288"/>
                  </a:lnTo>
                  <a:lnTo>
                    <a:pt x="1790" y="2290"/>
                  </a:lnTo>
                  <a:lnTo>
                    <a:pt x="1800" y="2290"/>
                  </a:lnTo>
                  <a:lnTo>
                    <a:pt x="1800" y="2290"/>
                  </a:lnTo>
                  <a:lnTo>
                    <a:pt x="1820" y="2290"/>
                  </a:lnTo>
                  <a:lnTo>
                    <a:pt x="1844" y="2288"/>
                  </a:lnTo>
                  <a:lnTo>
                    <a:pt x="1888" y="2284"/>
                  </a:lnTo>
                  <a:lnTo>
                    <a:pt x="1910" y="2282"/>
                  </a:lnTo>
                  <a:lnTo>
                    <a:pt x="1930" y="2282"/>
                  </a:lnTo>
                  <a:lnTo>
                    <a:pt x="1950" y="2284"/>
                  </a:lnTo>
                  <a:lnTo>
                    <a:pt x="1968" y="2290"/>
                  </a:lnTo>
                  <a:lnTo>
                    <a:pt x="1968" y="2290"/>
                  </a:lnTo>
                  <a:lnTo>
                    <a:pt x="2060" y="2290"/>
                  </a:lnTo>
                  <a:lnTo>
                    <a:pt x="2148" y="2292"/>
                  </a:lnTo>
                  <a:lnTo>
                    <a:pt x="2148" y="2292"/>
                  </a:lnTo>
                  <a:close/>
                </a:path>
              </a:pathLst>
            </a:custGeom>
            <a:solidFill>
              <a:srgbClr val="2F45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9" name="Freeform 58"/>
            <p:cNvSpPr>
              <a:spLocks noEditPoints="1"/>
            </p:cNvSpPr>
            <p:nvPr userDrawn="1"/>
          </p:nvSpPr>
          <p:spPr bwMode="gray">
            <a:xfrm>
              <a:off x="3265" y="2813"/>
              <a:ext cx="695" cy="682"/>
            </a:xfrm>
            <a:custGeom>
              <a:avLst/>
              <a:gdLst/>
              <a:ahLst/>
              <a:cxnLst>
                <a:cxn ang="0">
                  <a:pos x="176" y="312"/>
                </a:cxn>
                <a:cxn ang="0">
                  <a:pos x="186" y="252"/>
                </a:cxn>
                <a:cxn ang="0">
                  <a:pos x="208" y="204"/>
                </a:cxn>
                <a:cxn ang="0">
                  <a:pos x="242" y="168"/>
                </a:cxn>
                <a:cxn ang="0">
                  <a:pos x="290" y="144"/>
                </a:cxn>
                <a:cxn ang="0">
                  <a:pos x="348" y="136"/>
                </a:cxn>
                <a:cxn ang="0">
                  <a:pos x="388" y="140"/>
                </a:cxn>
                <a:cxn ang="0">
                  <a:pos x="438" y="158"/>
                </a:cxn>
                <a:cxn ang="0">
                  <a:pos x="476" y="188"/>
                </a:cxn>
                <a:cxn ang="0">
                  <a:pos x="502" y="232"/>
                </a:cxn>
                <a:cxn ang="0">
                  <a:pos x="516" y="290"/>
                </a:cxn>
                <a:cxn ang="0">
                  <a:pos x="518" y="334"/>
                </a:cxn>
                <a:cxn ang="0">
                  <a:pos x="512" y="396"/>
                </a:cxn>
                <a:cxn ang="0">
                  <a:pos x="494" y="450"/>
                </a:cxn>
                <a:cxn ang="0">
                  <a:pos x="466" y="492"/>
                </a:cxn>
                <a:cxn ang="0">
                  <a:pos x="424" y="522"/>
                </a:cxn>
                <a:cxn ang="0">
                  <a:pos x="370" y="538"/>
                </a:cxn>
                <a:cxn ang="0">
                  <a:pos x="328" y="538"/>
                </a:cxn>
                <a:cxn ang="0">
                  <a:pos x="276" y="524"/>
                </a:cxn>
                <a:cxn ang="0">
                  <a:pos x="232" y="494"/>
                </a:cxn>
                <a:cxn ang="0">
                  <a:pos x="202" y="450"/>
                </a:cxn>
                <a:cxn ang="0">
                  <a:pos x="182" y="396"/>
                </a:cxn>
                <a:cxn ang="0">
                  <a:pos x="176" y="334"/>
                </a:cxn>
                <a:cxn ang="0">
                  <a:pos x="348" y="676"/>
                </a:cxn>
                <a:cxn ang="0">
                  <a:pos x="458" y="660"/>
                </a:cxn>
                <a:cxn ang="0">
                  <a:pos x="550" y="618"/>
                </a:cxn>
                <a:cxn ang="0">
                  <a:pos x="622" y="552"/>
                </a:cxn>
                <a:cxn ang="0">
                  <a:pos x="670" y="466"/>
                </a:cxn>
                <a:cxn ang="0">
                  <a:pos x="694" y="368"/>
                </a:cxn>
                <a:cxn ang="0">
                  <a:pos x="694" y="298"/>
                </a:cxn>
                <a:cxn ang="0">
                  <a:pos x="670" y="198"/>
                </a:cxn>
                <a:cxn ang="0">
                  <a:pos x="620" y="116"/>
                </a:cxn>
                <a:cxn ang="0">
                  <a:pos x="548" y="52"/>
                </a:cxn>
                <a:cxn ang="0">
                  <a:pos x="458" y="14"/>
                </a:cxn>
                <a:cxn ang="0">
                  <a:pos x="348" y="0"/>
                </a:cxn>
                <a:cxn ang="0">
                  <a:pos x="274" y="6"/>
                </a:cxn>
                <a:cxn ang="0">
                  <a:pos x="176" y="36"/>
                </a:cxn>
                <a:cxn ang="0">
                  <a:pos x="96" y="90"/>
                </a:cxn>
                <a:cxn ang="0">
                  <a:pos x="38" y="166"/>
                </a:cxn>
                <a:cxn ang="0">
                  <a:pos x="6" y="262"/>
                </a:cxn>
                <a:cxn ang="0">
                  <a:pos x="0" y="334"/>
                </a:cxn>
                <a:cxn ang="0">
                  <a:pos x="14" y="438"/>
                </a:cxn>
                <a:cxn ang="0">
                  <a:pos x="56" y="530"/>
                </a:cxn>
                <a:cxn ang="0">
                  <a:pos x="122" y="600"/>
                </a:cxn>
                <a:cxn ang="0">
                  <a:pos x="208" y="650"/>
                </a:cxn>
                <a:cxn ang="0">
                  <a:pos x="310" y="674"/>
                </a:cxn>
              </a:cxnLst>
              <a:rect l="0" t="0" r="r" b="b"/>
              <a:pathLst>
                <a:path w="696" h="676">
                  <a:moveTo>
                    <a:pt x="176" y="334"/>
                  </a:moveTo>
                  <a:lnTo>
                    <a:pt x="176" y="334"/>
                  </a:lnTo>
                  <a:lnTo>
                    <a:pt x="176" y="312"/>
                  </a:lnTo>
                  <a:lnTo>
                    <a:pt x="178" y="292"/>
                  </a:lnTo>
                  <a:lnTo>
                    <a:pt x="182" y="272"/>
                  </a:lnTo>
                  <a:lnTo>
                    <a:pt x="186" y="252"/>
                  </a:lnTo>
                  <a:lnTo>
                    <a:pt x="192" y="236"/>
                  </a:lnTo>
                  <a:lnTo>
                    <a:pt x="200" y="220"/>
                  </a:lnTo>
                  <a:lnTo>
                    <a:pt x="208" y="204"/>
                  </a:lnTo>
                  <a:lnTo>
                    <a:pt x="218" y="190"/>
                  </a:lnTo>
                  <a:lnTo>
                    <a:pt x="230" y="178"/>
                  </a:lnTo>
                  <a:lnTo>
                    <a:pt x="242" y="168"/>
                  </a:lnTo>
                  <a:lnTo>
                    <a:pt x="256" y="158"/>
                  </a:lnTo>
                  <a:lnTo>
                    <a:pt x="272" y="150"/>
                  </a:lnTo>
                  <a:lnTo>
                    <a:pt x="290" y="144"/>
                  </a:lnTo>
                  <a:lnTo>
                    <a:pt x="308" y="140"/>
                  </a:lnTo>
                  <a:lnTo>
                    <a:pt x="328" y="138"/>
                  </a:lnTo>
                  <a:lnTo>
                    <a:pt x="348" y="136"/>
                  </a:lnTo>
                  <a:lnTo>
                    <a:pt x="348" y="136"/>
                  </a:lnTo>
                  <a:lnTo>
                    <a:pt x="370" y="138"/>
                  </a:lnTo>
                  <a:lnTo>
                    <a:pt x="388" y="140"/>
                  </a:lnTo>
                  <a:lnTo>
                    <a:pt x="406" y="144"/>
                  </a:lnTo>
                  <a:lnTo>
                    <a:pt x="422" y="150"/>
                  </a:lnTo>
                  <a:lnTo>
                    <a:pt x="438" y="158"/>
                  </a:lnTo>
                  <a:lnTo>
                    <a:pt x="452" y="166"/>
                  </a:lnTo>
                  <a:lnTo>
                    <a:pt x="464" y="176"/>
                  </a:lnTo>
                  <a:lnTo>
                    <a:pt x="476" y="188"/>
                  </a:lnTo>
                  <a:lnTo>
                    <a:pt x="486" y="202"/>
                  </a:lnTo>
                  <a:lnTo>
                    <a:pt x="494" y="216"/>
                  </a:lnTo>
                  <a:lnTo>
                    <a:pt x="502" y="232"/>
                  </a:lnTo>
                  <a:lnTo>
                    <a:pt x="508" y="250"/>
                  </a:lnTo>
                  <a:lnTo>
                    <a:pt x="512" y="270"/>
                  </a:lnTo>
                  <a:lnTo>
                    <a:pt x="516" y="290"/>
                  </a:lnTo>
                  <a:lnTo>
                    <a:pt x="518" y="310"/>
                  </a:lnTo>
                  <a:lnTo>
                    <a:pt x="518" y="334"/>
                  </a:lnTo>
                  <a:lnTo>
                    <a:pt x="518" y="334"/>
                  </a:lnTo>
                  <a:lnTo>
                    <a:pt x="518" y="356"/>
                  </a:lnTo>
                  <a:lnTo>
                    <a:pt x="516" y="376"/>
                  </a:lnTo>
                  <a:lnTo>
                    <a:pt x="512" y="396"/>
                  </a:lnTo>
                  <a:lnTo>
                    <a:pt x="508" y="414"/>
                  </a:lnTo>
                  <a:lnTo>
                    <a:pt x="502" y="432"/>
                  </a:lnTo>
                  <a:lnTo>
                    <a:pt x="494" y="450"/>
                  </a:lnTo>
                  <a:lnTo>
                    <a:pt x="486" y="466"/>
                  </a:lnTo>
                  <a:lnTo>
                    <a:pt x="476" y="480"/>
                  </a:lnTo>
                  <a:lnTo>
                    <a:pt x="466" y="492"/>
                  </a:lnTo>
                  <a:lnTo>
                    <a:pt x="452" y="504"/>
                  </a:lnTo>
                  <a:lnTo>
                    <a:pt x="438" y="514"/>
                  </a:lnTo>
                  <a:lnTo>
                    <a:pt x="424" y="522"/>
                  </a:lnTo>
                  <a:lnTo>
                    <a:pt x="406" y="530"/>
                  </a:lnTo>
                  <a:lnTo>
                    <a:pt x="388" y="534"/>
                  </a:lnTo>
                  <a:lnTo>
                    <a:pt x="370" y="538"/>
                  </a:lnTo>
                  <a:lnTo>
                    <a:pt x="348" y="538"/>
                  </a:lnTo>
                  <a:lnTo>
                    <a:pt x="348" y="538"/>
                  </a:lnTo>
                  <a:lnTo>
                    <a:pt x="328" y="538"/>
                  </a:lnTo>
                  <a:lnTo>
                    <a:pt x="310" y="534"/>
                  </a:lnTo>
                  <a:lnTo>
                    <a:pt x="292" y="530"/>
                  </a:lnTo>
                  <a:lnTo>
                    <a:pt x="276" y="524"/>
                  </a:lnTo>
                  <a:lnTo>
                    <a:pt x="260" y="514"/>
                  </a:lnTo>
                  <a:lnTo>
                    <a:pt x="246" y="504"/>
                  </a:lnTo>
                  <a:lnTo>
                    <a:pt x="232" y="494"/>
                  </a:lnTo>
                  <a:lnTo>
                    <a:pt x="220" y="480"/>
                  </a:lnTo>
                  <a:lnTo>
                    <a:pt x="210" y="466"/>
                  </a:lnTo>
                  <a:lnTo>
                    <a:pt x="202" y="450"/>
                  </a:lnTo>
                  <a:lnTo>
                    <a:pt x="194" y="434"/>
                  </a:lnTo>
                  <a:lnTo>
                    <a:pt x="188" y="416"/>
                  </a:lnTo>
                  <a:lnTo>
                    <a:pt x="182" y="396"/>
                  </a:lnTo>
                  <a:lnTo>
                    <a:pt x="178" y="376"/>
                  </a:lnTo>
                  <a:lnTo>
                    <a:pt x="176" y="356"/>
                  </a:lnTo>
                  <a:lnTo>
                    <a:pt x="176" y="334"/>
                  </a:lnTo>
                  <a:lnTo>
                    <a:pt x="176" y="334"/>
                  </a:lnTo>
                  <a:close/>
                  <a:moveTo>
                    <a:pt x="348" y="676"/>
                  </a:moveTo>
                  <a:lnTo>
                    <a:pt x="348" y="676"/>
                  </a:lnTo>
                  <a:lnTo>
                    <a:pt x="386" y="674"/>
                  </a:lnTo>
                  <a:lnTo>
                    <a:pt x="424" y="668"/>
                  </a:lnTo>
                  <a:lnTo>
                    <a:pt x="458" y="660"/>
                  </a:lnTo>
                  <a:lnTo>
                    <a:pt x="490" y="648"/>
                  </a:lnTo>
                  <a:lnTo>
                    <a:pt x="520" y="634"/>
                  </a:lnTo>
                  <a:lnTo>
                    <a:pt x="550" y="618"/>
                  </a:lnTo>
                  <a:lnTo>
                    <a:pt x="576" y="598"/>
                  </a:lnTo>
                  <a:lnTo>
                    <a:pt x="600" y="576"/>
                  </a:lnTo>
                  <a:lnTo>
                    <a:pt x="622" y="552"/>
                  </a:lnTo>
                  <a:lnTo>
                    <a:pt x="640" y="524"/>
                  </a:lnTo>
                  <a:lnTo>
                    <a:pt x="656" y="496"/>
                  </a:lnTo>
                  <a:lnTo>
                    <a:pt x="670" y="466"/>
                  </a:lnTo>
                  <a:lnTo>
                    <a:pt x="680" y="436"/>
                  </a:lnTo>
                  <a:lnTo>
                    <a:pt x="688" y="402"/>
                  </a:lnTo>
                  <a:lnTo>
                    <a:pt x="694" y="368"/>
                  </a:lnTo>
                  <a:lnTo>
                    <a:pt x="696" y="334"/>
                  </a:lnTo>
                  <a:lnTo>
                    <a:pt x="696" y="334"/>
                  </a:lnTo>
                  <a:lnTo>
                    <a:pt x="694" y="298"/>
                  </a:lnTo>
                  <a:lnTo>
                    <a:pt x="688" y="262"/>
                  </a:lnTo>
                  <a:lnTo>
                    <a:pt x="680" y="230"/>
                  </a:lnTo>
                  <a:lnTo>
                    <a:pt x="670" y="198"/>
                  </a:lnTo>
                  <a:lnTo>
                    <a:pt x="656" y="168"/>
                  </a:lnTo>
                  <a:lnTo>
                    <a:pt x="640" y="140"/>
                  </a:lnTo>
                  <a:lnTo>
                    <a:pt x="620" y="116"/>
                  </a:lnTo>
                  <a:lnTo>
                    <a:pt x="600" y="92"/>
                  </a:lnTo>
                  <a:lnTo>
                    <a:pt x="576" y="72"/>
                  </a:lnTo>
                  <a:lnTo>
                    <a:pt x="548" y="52"/>
                  </a:lnTo>
                  <a:lnTo>
                    <a:pt x="520" y="36"/>
                  </a:lnTo>
                  <a:lnTo>
                    <a:pt x="490" y="24"/>
                  </a:lnTo>
                  <a:lnTo>
                    <a:pt x="458" y="14"/>
                  </a:lnTo>
                  <a:lnTo>
                    <a:pt x="422" y="6"/>
                  </a:lnTo>
                  <a:lnTo>
                    <a:pt x="386" y="0"/>
                  </a:lnTo>
                  <a:lnTo>
                    <a:pt x="348" y="0"/>
                  </a:lnTo>
                  <a:lnTo>
                    <a:pt x="348" y="0"/>
                  </a:lnTo>
                  <a:lnTo>
                    <a:pt x="310" y="0"/>
                  </a:lnTo>
                  <a:lnTo>
                    <a:pt x="274" y="6"/>
                  </a:lnTo>
                  <a:lnTo>
                    <a:pt x="238" y="12"/>
                  </a:lnTo>
                  <a:lnTo>
                    <a:pt x="206" y="24"/>
                  </a:lnTo>
                  <a:lnTo>
                    <a:pt x="176" y="36"/>
                  </a:lnTo>
                  <a:lnTo>
                    <a:pt x="146" y="52"/>
                  </a:lnTo>
                  <a:lnTo>
                    <a:pt x="120" y="70"/>
                  </a:lnTo>
                  <a:lnTo>
                    <a:pt x="96" y="90"/>
                  </a:lnTo>
                  <a:lnTo>
                    <a:pt x="74" y="114"/>
                  </a:lnTo>
                  <a:lnTo>
                    <a:pt x="54" y="140"/>
                  </a:lnTo>
                  <a:lnTo>
                    <a:pt x="38" y="166"/>
                  </a:lnTo>
                  <a:lnTo>
                    <a:pt x="24" y="196"/>
                  </a:lnTo>
                  <a:lnTo>
                    <a:pt x="14" y="228"/>
                  </a:lnTo>
                  <a:lnTo>
                    <a:pt x="6" y="262"/>
                  </a:lnTo>
                  <a:lnTo>
                    <a:pt x="0" y="296"/>
                  </a:lnTo>
                  <a:lnTo>
                    <a:pt x="0" y="334"/>
                  </a:lnTo>
                  <a:lnTo>
                    <a:pt x="0" y="334"/>
                  </a:lnTo>
                  <a:lnTo>
                    <a:pt x="0" y="370"/>
                  </a:lnTo>
                  <a:lnTo>
                    <a:pt x="6" y="406"/>
                  </a:lnTo>
                  <a:lnTo>
                    <a:pt x="14" y="438"/>
                  </a:lnTo>
                  <a:lnTo>
                    <a:pt x="24" y="470"/>
                  </a:lnTo>
                  <a:lnTo>
                    <a:pt x="38" y="500"/>
                  </a:lnTo>
                  <a:lnTo>
                    <a:pt x="56" y="530"/>
                  </a:lnTo>
                  <a:lnTo>
                    <a:pt x="74" y="556"/>
                  </a:lnTo>
                  <a:lnTo>
                    <a:pt x="96" y="580"/>
                  </a:lnTo>
                  <a:lnTo>
                    <a:pt x="122" y="600"/>
                  </a:lnTo>
                  <a:lnTo>
                    <a:pt x="148" y="620"/>
                  </a:lnTo>
                  <a:lnTo>
                    <a:pt x="176" y="636"/>
                  </a:lnTo>
                  <a:lnTo>
                    <a:pt x="208" y="650"/>
                  </a:lnTo>
                  <a:lnTo>
                    <a:pt x="240" y="662"/>
                  </a:lnTo>
                  <a:lnTo>
                    <a:pt x="274" y="670"/>
                  </a:lnTo>
                  <a:lnTo>
                    <a:pt x="310" y="674"/>
                  </a:lnTo>
                  <a:lnTo>
                    <a:pt x="348" y="676"/>
                  </a:lnTo>
                  <a:lnTo>
                    <a:pt x="348" y="6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gray">
            <a:xfrm>
              <a:off x="4054" y="2813"/>
              <a:ext cx="479" cy="682"/>
            </a:xfrm>
            <a:custGeom>
              <a:avLst/>
              <a:gdLst/>
              <a:ahLst/>
              <a:cxnLst>
                <a:cxn ang="0">
                  <a:pos x="412" y="138"/>
                </a:cxn>
                <a:cxn ang="0">
                  <a:pos x="324" y="126"/>
                </a:cxn>
                <a:cxn ang="0">
                  <a:pos x="294" y="124"/>
                </a:cxn>
                <a:cxn ang="0">
                  <a:pos x="248" y="126"/>
                </a:cxn>
                <a:cxn ang="0">
                  <a:pos x="210" y="136"/>
                </a:cxn>
                <a:cxn ang="0">
                  <a:pos x="186" y="152"/>
                </a:cxn>
                <a:cxn ang="0">
                  <a:pos x="178" y="174"/>
                </a:cxn>
                <a:cxn ang="0">
                  <a:pos x="178" y="180"/>
                </a:cxn>
                <a:cxn ang="0">
                  <a:pos x="188" y="202"/>
                </a:cxn>
                <a:cxn ang="0">
                  <a:pos x="220" y="228"/>
                </a:cxn>
                <a:cxn ang="0">
                  <a:pos x="264" y="254"/>
                </a:cxn>
                <a:cxn ang="0">
                  <a:pos x="316" y="282"/>
                </a:cxn>
                <a:cxn ang="0">
                  <a:pos x="370" y="314"/>
                </a:cxn>
                <a:cxn ang="0">
                  <a:pos x="424" y="354"/>
                </a:cxn>
                <a:cxn ang="0">
                  <a:pos x="446" y="380"/>
                </a:cxn>
                <a:cxn ang="0">
                  <a:pos x="464" y="410"/>
                </a:cxn>
                <a:cxn ang="0">
                  <a:pos x="476" y="444"/>
                </a:cxn>
                <a:cxn ang="0">
                  <a:pos x="480" y="482"/>
                </a:cxn>
                <a:cxn ang="0">
                  <a:pos x="480" y="504"/>
                </a:cxn>
                <a:cxn ang="0">
                  <a:pos x="470" y="546"/>
                </a:cxn>
                <a:cxn ang="0">
                  <a:pos x="450" y="582"/>
                </a:cxn>
                <a:cxn ang="0">
                  <a:pos x="422" y="612"/>
                </a:cxn>
                <a:cxn ang="0">
                  <a:pos x="386" y="636"/>
                </a:cxn>
                <a:cxn ang="0">
                  <a:pos x="342" y="656"/>
                </a:cxn>
                <a:cxn ang="0">
                  <a:pos x="292" y="668"/>
                </a:cxn>
                <a:cxn ang="0">
                  <a:pos x="234" y="674"/>
                </a:cxn>
                <a:cxn ang="0">
                  <a:pos x="204" y="676"/>
                </a:cxn>
                <a:cxn ang="0">
                  <a:pos x="150" y="674"/>
                </a:cxn>
                <a:cxn ang="0">
                  <a:pos x="58" y="658"/>
                </a:cxn>
                <a:cxn ang="0">
                  <a:pos x="12" y="510"/>
                </a:cxn>
                <a:cxn ang="0">
                  <a:pos x="54" y="522"/>
                </a:cxn>
                <a:cxn ang="0">
                  <a:pos x="130" y="542"/>
                </a:cxn>
                <a:cxn ang="0">
                  <a:pos x="184" y="550"/>
                </a:cxn>
                <a:cxn ang="0">
                  <a:pos x="210" y="552"/>
                </a:cxn>
                <a:cxn ang="0">
                  <a:pos x="244" y="548"/>
                </a:cxn>
                <a:cxn ang="0">
                  <a:pos x="274" y="536"/>
                </a:cxn>
                <a:cxn ang="0">
                  <a:pos x="296" y="516"/>
                </a:cxn>
                <a:cxn ang="0">
                  <a:pos x="304" y="488"/>
                </a:cxn>
                <a:cxn ang="0">
                  <a:pos x="304" y="480"/>
                </a:cxn>
                <a:cxn ang="0">
                  <a:pos x="294" y="460"/>
                </a:cxn>
                <a:cxn ang="0">
                  <a:pos x="266" y="436"/>
                </a:cxn>
                <a:cxn ang="0">
                  <a:pos x="222" y="410"/>
                </a:cxn>
                <a:cxn ang="0">
                  <a:pos x="168" y="380"/>
                </a:cxn>
                <a:cxn ang="0">
                  <a:pos x="110" y="346"/>
                </a:cxn>
                <a:cxn ang="0">
                  <a:pos x="56" y="298"/>
                </a:cxn>
                <a:cxn ang="0">
                  <a:pos x="34" y="272"/>
                </a:cxn>
                <a:cxn ang="0">
                  <a:pos x="16" y="240"/>
                </a:cxn>
                <a:cxn ang="0">
                  <a:pos x="4" y="208"/>
                </a:cxn>
                <a:cxn ang="0">
                  <a:pos x="0" y="174"/>
                </a:cxn>
                <a:cxn ang="0">
                  <a:pos x="2" y="154"/>
                </a:cxn>
                <a:cxn ang="0">
                  <a:pos x="12" y="116"/>
                </a:cxn>
                <a:cxn ang="0">
                  <a:pos x="32" y="84"/>
                </a:cxn>
                <a:cxn ang="0">
                  <a:pos x="60" y="56"/>
                </a:cxn>
                <a:cxn ang="0">
                  <a:pos x="94" y="34"/>
                </a:cxn>
                <a:cxn ang="0">
                  <a:pos x="136" y="18"/>
                </a:cxn>
                <a:cxn ang="0">
                  <a:pos x="184" y="6"/>
                </a:cxn>
                <a:cxn ang="0">
                  <a:pos x="236" y="0"/>
                </a:cxn>
                <a:cxn ang="0">
                  <a:pos x="264" y="0"/>
                </a:cxn>
                <a:cxn ang="0">
                  <a:pos x="338" y="2"/>
                </a:cxn>
                <a:cxn ang="0">
                  <a:pos x="412" y="138"/>
                </a:cxn>
              </a:cxnLst>
              <a:rect l="0" t="0" r="r" b="b"/>
              <a:pathLst>
                <a:path w="480" h="676">
                  <a:moveTo>
                    <a:pt x="412" y="138"/>
                  </a:moveTo>
                  <a:lnTo>
                    <a:pt x="412" y="138"/>
                  </a:lnTo>
                  <a:lnTo>
                    <a:pt x="352" y="128"/>
                  </a:lnTo>
                  <a:lnTo>
                    <a:pt x="324" y="126"/>
                  </a:lnTo>
                  <a:lnTo>
                    <a:pt x="294" y="124"/>
                  </a:lnTo>
                  <a:lnTo>
                    <a:pt x="294" y="124"/>
                  </a:lnTo>
                  <a:lnTo>
                    <a:pt x="270" y="124"/>
                  </a:lnTo>
                  <a:lnTo>
                    <a:pt x="248" y="126"/>
                  </a:lnTo>
                  <a:lnTo>
                    <a:pt x="228" y="130"/>
                  </a:lnTo>
                  <a:lnTo>
                    <a:pt x="210" y="136"/>
                  </a:lnTo>
                  <a:lnTo>
                    <a:pt x="196" y="144"/>
                  </a:lnTo>
                  <a:lnTo>
                    <a:pt x="186" y="152"/>
                  </a:lnTo>
                  <a:lnTo>
                    <a:pt x="180" y="162"/>
                  </a:lnTo>
                  <a:lnTo>
                    <a:pt x="178" y="174"/>
                  </a:lnTo>
                  <a:lnTo>
                    <a:pt x="178" y="174"/>
                  </a:lnTo>
                  <a:lnTo>
                    <a:pt x="178" y="180"/>
                  </a:lnTo>
                  <a:lnTo>
                    <a:pt x="180" y="188"/>
                  </a:lnTo>
                  <a:lnTo>
                    <a:pt x="188" y="202"/>
                  </a:lnTo>
                  <a:lnTo>
                    <a:pt x="202" y="214"/>
                  </a:lnTo>
                  <a:lnTo>
                    <a:pt x="220" y="228"/>
                  </a:lnTo>
                  <a:lnTo>
                    <a:pt x="240" y="242"/>
                  </a:lnTo>
                  <a:lnTo>
                    <a:pt x="264" y="254"/>
                  </a:lnTo>
                  <a:lnTo>
                    <a:pt x="316" y="282"/>
                  </a:lnTo>
                  <a:lnTo>
                    <a:pt x="316" y="282"/>
                  </a:lnTo>
                  <a:lnTo>
                    <a:pt x="342" y="298"/>
                  </a:lnTo>
                  <a:lnTo>
                    <a:pt x="370" y="314"/>
                  </a:lnTo>
                  <a:lnTo>
                    <a:pt x="398" y="332"/>
                  </a:lnTo>
                  <a:lnTo>
                    <a:pt x="424" y="354"/>
                  </a:lnTo>
                  <a:lnTo>
                    <a:pt x="436" y="366"/>
                  </a:lnTo>
                  <a:lnTo>
                    <a:pt x="446" y="380"/>
                  </a:lnTo>
                  <a:lnTo>
                    <a:pt x="456" y="394"/>
                  </a:lnTo>
                  <a:lnTo>
                    <a:pt x="464" y="410"/>
                  </a:lnTo>
                  <a:lnTo>
                    <a:pt x="472" y="426"/>
                  </a:lnTo>
                  <a:lnTo>
                    <a:pt x="476" y="444"/>
                  </a:lnTo>
                  <a:lnTo>
                    <a:pt x="480" y="462"/>
                  </a:lnTo>
                  <a:lnTo>
                    <a:pt x="480" y="482"/>
                  </a:lnTo>
                  <a:lnTo>
                    <a:pt x="480" y="482"/>
                  </a:lnTo>
                  <a:lnTo>
                    <a:pt x="480" y="504"/>
                  </a:lnTo>
                  <a:lnTo>
                    <a:pt x="476" y="526"/>
                  </a:lnTo>
                  <a:lnTo>
                    <a:pt x="470" y="546"/>
                  </a:lnTo>
                  <a:lnTo>
                    <a:pt x="460" y="564"/>
                  </a:lnTo>
                  <a:lnTo>
                    <a:pt x="450" y="582"/>
                  </a:lnTo>
                  <a:lnTo>
                    <a:pt x="436" y="598"/>
                  </a:lnTo>
                  <a:lnTo>
                    <a:pt x="422" y="612"/>
                  </a:lnTo>
                  <a:lnTo>
                    <a:pt x="404" y="626"/>
                  </a:lnTo>
                  <a:lnTo>
                    <a:pt x="386" y="636"/>
                  </a:lnTo>
                  <a:lnTo>
                    <a:pt x="364" y="648"/>
                  </a:lnTo>
                  <a:lnTo>
                    <a:pt x="342" y="656"/>
                  </a:lnTo>
                  <a:lnTo>
                    <a:pt x="318" y="662"/>
                  </a:lnTo>
                  <a:lnTo>
                    <a:pt x="292" y="668"/>
                  </a:lnTo>
                  <a:lnTo>
                    <a:pt x="264" y="672"/>
                  </a:lnTo>
                  <a:lnTo>
                    <a:pt x="234" y="674"/>
                  </a:lnTo>
                  <a:lnTo>
                    <a:pt x="204" y="676"/>
                  </a:lnTo>
                  <a:lnTo>
                    <a:pt x="204" y="676"/>
                  </a:lnTo>
                  <a:lnTo>
                    <a:pt x="176" y="674"/>
                  </a:lnTo>
                  <a:lnTo>
                    <a:pt x="150" y="674"/>
                  </a:lnTo>
                  <a:lnTo>
                    <a:pt x="104" y="666"/>
                  </a:lnTo>
                  <a:lnTo>
                    <a:pt x="58" y="658"/>
                  </a:lnTo>
                  <a:lnTo>
                    <a:pt x="12" y="646"/>
                  </a:lnTo>
                  <a:lnTo>
                    <a:pt x="12" y="510"/>
                  </a:lnTo>
                  <a:lnTo>
                    <a:pt x="12" y="510"/>
                  </a:lnTo>
                  <a:lnTo>
                    <a:pt x="54" y="522"/>
                  </a:lnTo>
                  <a:lnTo>
                    <a:pt x="104" y="536"/>
                  </a:lnTo>
                  <a:lnTo>
                    <a:pt x="130" y="542"/>
                  </a:lnTo>
                  <a:lnTo>
                    <a:pt x="156" y="546"/>
                  </a:lnTo>
                  <a:lnTo>
                    <a:pt x="184" y="550"/>
                  </a:lnTo>
                  <a:lnTo>
                    <a:pt x="210" y="552"/>
                  </a:lnTo>
                  <a:lnTo>
                    <a:pt x="210" y="552"/>
                  </a:lnTo>
                  <a:lnTo>
                    <a:pt x="228" y="550"/>
                  </a:lnTo>
                  <a:lnTo>
                    <a:pt x="244" y="548"/>
                  </a:lnTo>
                  <a:lnTo>
                    <a:pt x="260" y="542"/>
                  </a:lnTo>
                  <a:lnTo>
                    <a:pt x="274" y="536"/>
                  </a:lnTo>
                  <a:lnTo>
                    <a:pt x="286" y="526"/>
                  </a:lnTo>
                  <a:lnTo>
                    <a:pt x="296" y="516"/>
                  </a:lnTo>
                  <a:lnTo>
                    <a:pt x="302" y="502"/>
                  </a:lnTo>
                  <a:lnTo>
                    <a:pt x="304" y="488"/>
                  </a:lnTo>
                  <a:lnTo>
                    <a:pt x="304" y="488"/>
                  </a:lnTo>
                  <a:lnTo>
                    <a:pt x="304" y="480"/>
                  </a:lnTo>
                  <a:lnTo>
                    <a:pt x="302" y="474"/>
                  </a:lnTo>
                  <a:lnTo>
                    <a:pt x="294" y="460"/>
                  </a:lnTo>
                  <a:lnTo>
                    <a:pt x="282" y="448"/>
                  </a:lnTo>
                  <a:lnTo>
                    <a:pt x="266" y="436"/>
                  </a:lnTo>
                  <a:lnTo>
                    <a:pt x="246" y="424"/>
                  </a:lnTo>
                  <a:lnTo>
                    <a:pt x="222" y="410"/>
                  </a:lnTo>
                  <a:lnTo>
                    <a:pt x="168" y="380"/>
                  </a:lnTo>
                  <a:lnTo>
                    <a:pt x="168" y="380"/>
                  </a:lnTo>
                  <a:lnTo>
                    <a:pt x="138" y="364"/>
                  </a:lnTo>
                  <a:lnTo>
                    <a:pt x="110" y="346"/>
                  </a:lnTo>
                  <a:lnTo>
                    <a:pt x="82" y="324"/>
                  </a:lnTo>
                  <a:lnTo>
                    <a:pt x="56" y="298"/>
                  </a:lnTo>
                  <a:lnTo>
                    <a:pt x="44" y="286"/>
                  </a:lnTo>
                  <a:lnTo>
                    <a:pt x="34" y="272"/>
                  </a:lnTo>
                  <a:lnTo>
                    <a:pt x="24" y="256"/>
                  </a:lnTo>
                  <a:lnTo>
                    <a:pt x="16" y="240"/>
                  </a:lnTo>
                  <a:lnTo>
                    <a:pt x="10" y="224"/>
                  </a:lnTo>
                  <a:lnTo>
                    <a:pt x="4" y="208"/>
                  </a:lnTo>
                  <a:lnTo>
                    <a:pt x="2" y="192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2" y="154"/>
                  </a:lnTo>
                  <a:lnTo>
                    <a:pt x="6" y="134"/>
                  </a:lnTo>
                  <a:lnTo>
                    <a:pt x="12" y="116"/>
                  </a:lnTo>
                  <a:lnTo>
                    <a:pt x="20" y="100"/>
                  </a:lnTo>
                  <a:lnTo>
                    <a:pt x="32" y="84"/>
                  </a:lnTo>
                  <a:lnTo>
                    <a:pt x="44" y="70"/>
                  </a:lnTo>
                  <a:lnTo>
                    <a:pt x="60" y="56"/>
                  </a:lnTo>
                  <a:lnTo>
                    <a:pt x="76" y="44"/>
                  </a:lnTo>
                  <a:lnTo>
                    <a:pt x="94" y="34"/>
                  </a:lnTo>
                  <a:lnTo>
                    <a:pt x="114" y="24"/>
                  </a:lnTo>
                  <a:lnTo>
                    <a:pt x="136" y="18"/>
                  </a:lnTo>
                  <a:lnTo>
                    <a:pt x="160" y="10"/>
                  </a:lnTo>
                  <a:lnTo>
                    <a:pt x="184" y="6"/>
                  </a:lnTo>
                  <a:lnTo>
                    <a:pt x="210" y="2"/>
                  </a:lnTo>
                  <a:lnTo>
                    <a:pt x="23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302" y="0"/>
                  </a:lnTo>
                  <a:lnTo>
                    <a:pt x="338" y="2"/>
                  </a:lnTo>
                  <a:lnTo>
                    <a:pt x="412" y="10"/>
                  </a:lnTo>
                  <a:lnTo>
                    <a:pt x="412" y="1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" name="Freeform 60"/>
            <p:cNvSpPr>
              <a:spLocks/>
            </p:cNvSpPr>
            <p:nvPr userDrawn="1"/>
          </p:nvSpPr>
          <p:spPr bwMode="gray">
            <a:xfrm>
              <a:off x="1527" y="2579"/>
              <a:ext cx="244" cy="888"/>
            </a:xfrm>
            <a:custGeom>
              <a:avLst/>
              <a:gdLst/>
              <a:ahLst/>
              <a:cxnLst>
                <a:cxn ang="0">
                  <a:pos x="20" y="890"/>
                </a:cxn>
                <a:cxn ang="0">
                  <a:pos x="20" y="890"/>
                </a:cxn>
                <a:cxn ang="0">
                  <a:pos x="26" y="786"/>
                </a:cxn>
                <a:cxn ang="0">
                  <a:pos x="28" y="660"/>
                </a:cxn>
                <a:cxn ang="0">
                  <a:pos x="28" y="314"/>
                </a:cxn>
                <a:cxn ang="0">
                  <a:pos x="28" y="314"/>
                </a:cxn>
                <a:cxn ang="0">
                  <a:pos x="26" y="224"/>
                </a:cxn>
                <a:cxn ang="0">
                  <a:pos x="20" y="144"/>
                </a:cxn>
                <a:cxn ang="0">
                  <a:pos x="12" y="72"/>
                </a:cxn>
                <a:cxn ang="0">
                  <a:pos x="0" y="0"/>
                </a:cxn>
                <a:cxn ang="0">
                  <a:pos x="230" y="0"/>
                </a:cxn>
                <a:cxn ang="0">
                  <a:pos x="230" y="0"/>
                </a:cxn>
                <a:cxn ang="0">
                  <a:pos x="230" y="54"/>
                </a:cxn>
                <a:cxn ang="0">
                  <a:pos x="226" y="114"/>
                </a:cxn>
                <a:cxn ang="0">
                  <a:pos x="224" y="180"/>
                </a:cxn>
                <a:cxn ang="0">
                  <a:pos x="224" y="254"/>
                </a:cxn>
                <a:cxn ang="0">
                  <a:pos x="224" y="578"/>
                </a:cxn>
                <a:cxn ang="0">
                  <a:pos x="224" y="578"/>
                </a:cxn>
                <a:cxn ang="0">
                  <a:pos x="226" y="654"/>
                </a:cxn>
                <a:cxn ang="0">
                  <a:pos x="232" y="736"/>
                </a:cxn>
                <a:cxn ang="0">
                  <a:pos x="240" y="818"/>
                </a:cxn>
                <a:cxn ang="0">
                  <a:pos x="250" y="890"/>
                </a:cxn>
                <a:cxn ang="0">
                  <a:pos x="20" y="890"/>
                </a:cxn>
              </a:cxnLst>
              <a:rect l="0" t="0" r="r" b="b"/>
              <a:pathLst>
                <a:path w="250" h="890">
                  <a:moveTo>
                    <a:pt x="20" y="890"/>
                  </a:moveTo>
                  <a:lnTo>
                    <a:pt x="20" y="890"/>
                  </a:lnTo>
                  <a:lnTo>
                    <a:pt x="26" y="786"/>
                  </a:lnTo>
                  <a:lnTo>
                    <a:pt x="28" y="660"/>
                  </a:lnTo>
                  <a:lnTo>
                    <a:pt x="28" y="314"/>
                  </a:lnTo>
                  <a:lnTo>
                    <a:pt x="28" y="314"/>
                  </a:lnTo>
                  <a:lnTo>
                    <a:pt x="26" y="224"/>
                  </a:lnTo>
                  <a:lnTo>
                    <a:pt x="20" y="144"/>
                  </a:lnTo>
                  <a:lnTo>
                    <a:pt x="12" y="72"/>
                  </a:lnTo>
                  <a:lnTo>
                    <a:pt x="0" y="0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30" y="54"/>
                  </a:lnTo>
                  <a:lnTo>
                    <a:pt x="226" y="114"/>
                  </a:lnTo>
                  <a:lnTo>
                    <a:pt x="224" y="180"/>
                  </a:lnTo>
                  <a:lnTo>
                    <a:pt x="224" y="254"/>
                  </a:lnTo>
                  <a:lnTo>
                    <a:pt x="224" y="578"/>
                  </a:lnTo>
                  <a:lnTo>
                    <a:pt x="224" y="578"/>
                  </a:lnTo>
                  <a:lnTo>
                    <a:pt x="226" y="654"/>
                  </a:lnTo>
                  <a:lnTo>
                    <a:pt x="232" y="736"/>
                  </a:lnTo>
                  <a:lnTo>
                    <a:pt x="240" y="818"/>
                  </a:lnTo>
                  <a:lnTo>
                    <a:pt x="250" y="890"/>
                  </a:lnTo>
                  <a:lnTo>
                    <a:pt x="20" y="8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2" name="Freeform 61"/>
            <p:cNvSpPr>
              <a:spLocks noEditPoints="1"/>
            </p:cNvSpPr>
            <p:nvPr userDrawn="1"/>
          </p:nvSpPr>
          <p:spPr bwMode="gray">
            <a:xfrm>
              <a:off x="1903" y="2813"/>
              <a:ext cx="723" cy="944"/>
            </a:xfrm>
            <a:custGeom>
              <a:avLst/>
              <a:gdLst/>
              <a:ahLst/>
              <a:cxnLst>
                <a:cxn ang="0">
                  <a:pos x="204" y="328"/>
                </a:cxn>
                <a:cxn ang="0">
                  <a:pos x="214" y="264"/>
                </a:cxn>
                <a:cxn ang="0">
                  <a:pos x="236" y="212"/>
                </a:cxn>
                <a:cxn ang="0">
                  <a:pos x="268" y="170"/>
                </a:cxn>
                <a:cxn ang="0">
                  <a:pos x="312" y="146"/>
                </a:cxn>
                <a:cxn ang="0">
                  <a:pos x="370" y="136"/>
                </a:cxn>
                <a:cxn ang="0">
                  <a:pos x="406" y="140"/>
                </a:cxn>
                <a:cxn ang="0">
                  <a:pos x="456" y="160"/>
                </a:cxn>
                <a:cxn ang="0">
                  <a:pos x="496" y="196"/>
                </a:cxn>
                <a:cxn ang="0">
                  <a:pos x="526" y="246"/>
                </a:cxn>
                <a:cxn ang="0">
                  <a:pos x="542" y="306"/>
                </a:cxn>
                <a:cxn ang="0">
                  <a:pos x="546" y="352"/>
                </a:cxn>
                <a:cxn ang="0">
                  <a:pos x="540" y="410"/>
                </a:cxn>
                <a:cxn ang="0">
                  <a:pos x="522" y="460"/>
                </a:cxn>
                <a:cxn ang="0">
                  <a:pos x="492" y="498"/>
                </a:cxn>
                <a:cxn ang="0">
                  <a:pos x="450" y="526"/>
                </a:cxn>
                <a:cxn ang="0">
                  <a:pos x="398" y="538"/>
                </a:cxn>
                <a:cxn ang="0">
                  <a:pos x="358" y="538"/>
                </a:cxn>
                <a:cxn ang="0">
                  <a:pos x="304" y="526"/>
                </a:cxn>
                <a:cxn ang="0">
                  <a:pos x="260" y="502"/>
                </a:cxn>
                <a:cxn ang="0">
                  <a:pos x="230" y="466"/>
                </a:cxn>
                <a:cxn ang="0">
                  <a:pos x="210" y="414"/>
                </a:cxn>
                <a:cxn ang="0">
                  <a:pos x="204" y="352"/>
                </a:cxn>
                <a:cxn ang="0">
                  <a:pos x="230" y="926"/>
                </a:cxn>
                <a:cxn ang="0">
                  <a:pos x="218" y="726"/>
                </a:cxn>
                <a:cxn ang="0">
                  <a:pos x="218" y="614"/>
                </a:cxn>
                <a:cxn ang="0">
                  <a:pos x="296" y="654"/>
                </a:cxn>
                <a:cxn ang="0">
                  <a:pos x="384" y="674"/>
                </a:cxn>
                <a:cxn ang="0">
                  <a:pos x="454" y="674"/>
                </a:cxn>
                <a:cxn ang="0">
                  <a:pos x="544" y="652"/>
                </a:cxn>
                <a:cxn ang="0">
                  <a:pos x="618" y="604"/>
                </a:cxn>
                <a:cxn ang="0">
                  <a:pos x="674" y="536"/>
                </a:cxn>
                <a:cxn ang="0">
                  <a:pos x="710" y="450"/>
                </a:cxn>
                <a:cxn ang="0">
                  <a:pos x="722" y="350"/>
                </a:cxn>
                <a:cxn ang="0">
                  <a:pos x="716" y="276"/>
                </a:cxn>
                <a:cxn ang="0">
                  <a:pos x="686" y="178"/>
                </a:cxn>
                <a:cxn ang="0">
                  <a:pos x="636" y="98"/>
                </a:cxn>
                <a:cxn ang="0">
                  <a:pos x="566" y="40"/>
                </a:cxn>
                <a:cxn ang="0">
                  <a:pos x="478" y="6"/>
                </a:cxn>
                <a:cxn ang="0">
                  <a:pos x="412" y="0"/>
                </a:cxn>
                <a:cxn ang="0">
                  <a:pos x="348" y="6"/>
                </a:cxn>
                <a:cxn ang="0">
                  <a:pos x="298" y="22"/>
                </a:cxn>
                <a:cxn ang="0">
                  <a:pos x="226" y="70"/>
                </a:cxn>
                <a:cxn ang="0">
                  <a:pos x="190" y="106"/>
                </a:cxn>
                <a:cxn ang="0">
                  <a:pos x="168" y="16"/>
                </a:cxn>
                <a:cxn ang="0">
                  <a:pos x="16" y="110"/>
                </a:cxn>
                <a:cxn ang="0">
                  <a:pos x="38" y="270"/>
                </a:cxn>
                <a:cxn ang="0">
                  <a:pos x="40" y="614"/>
                </a:cxn>
                <a:cxn ang="0">
                  <a:pos x="38" y="694"/>
                </a:cxn>
                <a:cxn ang="0">
                  <a:pos x="230" y="926"/>
                </a:cxn>
              </a:cxnLst>
              <a:rect l="0" t="0" r="r" b="b"/>
              <a:pathLst>
                <a:path w="722" h="938">
                  <a:moveTo>
                    <a:pt x="204" y="352"/>
                  </a:moveTo>
                  <a:lnTo>
                    <a:pt x="204" y="352"/>
                  </a:lnTo>
                  <a:lnTo>
                    <a:pt x="204" y="328"/>
                  </a:lnTo>
                  <a:lnTo>
                    <a:pt x="206" y="306"/>
                  </a:lnTo>
                  <a:lnTo>
                    <a:pt x="210" y="284"/>
                  </a:lnTo>
                  <a:lnTo>
                    <a:pt x="214" y="264"/>
                  </a:lnTo>
                  <a:lnTo>
                    <a:pt x="220" y="246"/>
                  </a:lnTo>
                  <a:lnTo>
                    <a:pt x="226" y="228"/>
                  </a:lnTo>
                  <a:lnTo>
                    <a:pt x="236" y="212"/>
                  </a:lnTo>
                  <a:lnTo>
                    <a:pt x="244" y="196"/>
                  </a:lnTo>
                  <a:lnTo>
                    <a:pt x="256" y="182"/>
                  </a:lnTo>
                  <a:lnTo>
                    <a:pt x="268" y="170"/>
                  </a:lnTo>
                  <a:lnTo>
                    <a:pt x="282" y="160"/>
                  </a:lnTo>
                  <a:lnTo>
                    <a:pt x="296" y="152"/>
                  </a:lnTo>
                  <a:lnTo>
                    <a:pt x="312" y="146"/>
                  </a:lnTo>
                  <a:lnTo>
                    <a:pt x="330" y="140"/>
                  </a:lnTo>
                  <a:lnTo>
                    <a:pt x="350" y="138"/>
                  </a:lnTo>
                  <a:lnTo>
                    <a:pt x="370" y="136"/>
                  </a:lnTo>
                  <a:lnTo>
                    <a:pt x="370" y="136"/>
                  </a:lnTo>
                  <a:lnTo>
                    <a:pt x="388" y="138"/>
                  </a:lnTo>
                  <a:lnTo>
                    <a:pt x="406" y="140"/>
                  </a:lnTo>
                  <a:lnTo>
                    <a:pt x="424" y="146"/>
                  </a:lnTo>
                  <a:lnTo>
                    <a:pt x="440" y="152"/>
                  </a:lnTo>
                  <a:lnTo>
                    <a:pt x="456" y="160"/>
                  </a:lnTo>
                  <a:lnTo>
                    <a:pt x="470" y="172"/>
                  </a:lnTo>
                  <a:lnTo>
                    <a:pt x="484" y="184"/>
                  </a:lnTo>
                  <a:lnTo>
                    <a:pt x="496" y="196"/>
                  </a:lnTo>
                  <a:lnTo>
                    <a:pt x="506" y="212"/>
                  </a:lnTo>
                  <a:lnTo>
                    <a:pt x="516" y="228"/>
                  </a:lnTo>
                  <a:lnTo>
                    <a:pt x="526" y="246"/>
                  </a:lnTo>
                  <a:lnTo>
                    <a:pt x="532" y="264"/>
                  </a:lnTo>
                  <a:lnTo>
                    <a:pt x="538" y="284"/>
                  </a:lnTo>
                  <a:lnTo>
                    <a:pt x="542" y="306"/>
                  </a:lnTo>
                  <a:lnTo>
                    <a:pt x="544" y="328"/>
                  </a:lnTo>
                  <a:lnTo>
                    <a:pt x="546" y="352"/>
                  </a:lnTo>
                  <a:lnTo>
                    <a:pt x="546" y="352"/>
                  </a:lnTo>
                  <a:lnTo>
                    <a:pt x="544" y="372"/>
                  </a:lnTo>
                  <a:lnTo>
                    <a:pt x="542" y="392"/>
                  </a:lnTo>
                  <a:lnTo>
                    <a:pt x="540" y="410"/>
                  </a:lnTo>
                  <a:lnTo>
                    <a:pt x="534" y="428"/>
                  </a:lnTo>
                  <a:lnTo>
                    <a:pt x="528" y="444"/>
                  </a:lnTo>
                  <a:lnTo>
                    <a:pt x="522" y="460"/>
                  </a:lnTo>
                  <a:lnTo>
                    <a:pt x="512" y="474"/>
                  </a:lnTo>
                  <a:lnTo>
                    <a:pt x="502" y="488"/>
                  </a:lnTo>
                  <a:lnTo>
                    <a:pt x="492" y="498"/>
                  </a:lnTo>
                  <a:lnTo>
                    <a:pt x="480" y="508"/>
                  </a:lnTo>
                  <a:lnTo>
                    <a:pt x="466" y="518"/>
                  </a:lnTo>
                  <a:lnTo>
                    <a:pt x="450" y="526"/>
                  </a:lnTo>
                  <a:lnTo>
                    <a:pt x="434" y="530"/>
                  </a:lnTo>
                  <a:lnTo>
                    <a:pt x="416" y="536"/>
                  </a:lnTo>
                  <a:lnTo>
                    <a:pt x="398" y="538"/>
                  </a:lnTo>
                  <a:lnTo>
                    <a:pt x="378" y="538"/>
                  </a:lnTo>
                  <a:lnTo>
                    <a:pt x="378" y="538"/>
                  </a:lnTo>
                  <a:lnTo>
                    <a:pt x="358" y="538"/>
                  </a:lnTo>
                  <a:lnTo>
                    <a:pt x="338" y="536"/>
                  </a:lnTo>
                  <a:lnTo>
                    <a:pt x="320" y="532"/>
                  </a:lnTo>
                  <a:lnTo>
                    <a:pt x="304" y="526"/>
                  </a:lnTo>
                  <a:lnTo>
                    <a:pt x="288" y="520"/>
                  </a:lnTo>
                  <a:lnTo>
                    <a:pt x="274" y="512"/>
                  </a:lnTo>
                  <a:lnTo>
                    <a:pt x="260" y="502"/>
                  </a:lnTo>
                  <a:lnTo>
                    <a:pt x="250" y="492"/>
                  </a:lnTo>
                  <a:lnTo>
                    <a:pt x="238" y="478"/>
                  </a:lnTo>
                  <a:lnTo>
                    <a:pt x="230" y="466"/>
                  </a:lnTo>
                  <a:lnTo>
                    <a:pt x="222" y="450"/>
                  </a:lnTo>
                  <a:lnTo>
                    <a:pt x="216" y="432"/>
                  </a:lnTo>
                  <a:lnTo>
                    <a:pt x="210" y="414"/>
                  </a:lnTo>
                  <a:lnTo>
                    <a:pt x="206" y="396"/>
                  </a:lnTo>
                  <a:lnTo>
                    <a:pt x="204" y="374"/>
                  </a:lnTo>
                  <a:lnTo>
                    <a:pt x="204" y="352"/>
                  </a:lnTo>
                  <a:lnTo>
                    <a:pt x="204" y="352"/>
                  </a:lnTo>
                  <a:close/>
                  <a:moveTo>
                    <a:pt x="230" y="926"/>
                  </a:moveTo>
                  <a:lnTo>
                    <a:pt x="230" y="926"/>
                  </a:lnTo>
                  <a:lnTo>
                    <a:pt x="222" y="854"/>
                  </a:lnTo>
                  <a:lnTo>
                    <a:pt x="218" y="784"/>
                  </a:lnTo>
                  <a:lnTo>
                    <a:pt x="218" y="726"/>
                  </a:lnTo>
                  <a:lnTo>
                    <a:pt x="218" y="688"/>
                  </a:lnTo>
                  <a:lnTo>
                    <a:pt x="218" y="614"/>
                  </a:lnTo>
                  <a:lnTo>
                    <a:pt x="218" y="614"/>
                  </a:lnTo>
                  <a:lnTo>
                    <a:pt x="254" y="634"/>
                  </a:lnTo>
                  <a:lnTo>
                    <a:pt x="274" y="646"/>
                  </a:lnTo>
                  <a:lnTo>
                    <a:pt x="296" y="654"/>
                  </a:lnTo>
                  <a:lnTo>
                    <a:pt x="322" y="664"/>
                  </a:lnTo>
                  <a:lnTo>
                    <a:pt x="350" y="670"/>
                  </a:lnTo>
                  <a:lnTo>
                    <a:pt x="384" y="674"/>
                  </a:lnTo>
                  <a:lnTo>
                    <a:pt x="420" y="676"/>
                  </a:lnTo>
                  <a:lnTo>
                    <a:pt x="420" y="676"/>
                  </a:lnTo>
                  <a:lnTo>
                    <a:pt x="454" y="674"/>
                  </a:lnTo>
                  <a:lnTo>
                    <a:pt x="484" y="670"/>
                  </a:lnTo>
                  <a:lnTo>
                    <a:pt x="514" y="662"/>
                  </a:lnTo>
                  <a:lnTo>
                    <a:pt x="544" y="652"/>
                  </a:lnTo>
                  <a:lnTo>
                    <a:pt x="570" y="638"/>
                  </a:lnTo>
                  <a:lnTo>
                    <a:pt x="594" y="622"/>
                  </a:lnTo>
                  <a:lnTo>
                    <a:pt x="618" y="604"/>
                  </a:lnTo>
                  <a:lnTo>
                    <a:pt x="638" y="584"/>
                  </a:lnTo>
                  <a:lnTo>
                    <a:pt x="658" y="560"/>
                  </a:lnTo>
                  <a:lnTo>
                    <a:pt x="674" y="536"/>
                  </a:lnTo>
                  <a:lnTo>
                    <a:pt x="688" y="510"/>
                  </a:lnTo>
                  <a:lnTo>
                    <a:pt x="700" y="480"/>
                  </a:lnTo>
                  <a:lnTo>
                    <a:pt x="710" y="450"/>
                  </a:lnTo>
                  <a:lnTo>
                    <a:pt x="716" y="418"/>
                  </a:lnTo>
                  <a:lnTo>
                    <a:pt x="720" y="384"/>
                  </a:lnTo>
                  <a:lnTo>
                    <a:pt x="722" y="350"/>
                  </a:lnTo>
                  <a:lnTo>
                    <a:pt x="722" y="350"/>
                  </a:lnTo>
                  <a:lnTo>
                    <a:pt x="720" y="312"/>
                  </a:lnTo>
                  <a:lnTo>
                    <a:pt x="716" y="276"/>
                  </a:lnTo>
                  <a:lnTo>
                    <a:pt x="708" y="242"/>
                  </a:lnTo>
                  <a:lnTo>
                    <a:pt x="700" y="208"/>
                  </a:lnTo>
                  <a:lnTo>
                    <a:pt x="686" y="178"/>
                  </a:lnTo>
                  <a:lnTo>
                    <a:pt x="672" y="150"/>
                  </a:lnTo>
                  <a:lnTo>
                    <a:pt x="656" y="122"/>
                  </a:lnTo>
                  <a:lnTo>
                    <a:pt x="636" y="98"/>
                  </a:lnTo>
                  <a:lnTo>
                    <a:pt x="614" y="76"/>
                  </a:lnTo>
                  <a:lnTo>
                    <a:pt x="592" y="56"/>
                  </a:lnTo>
                  <a:lnTo>
                    <a:pt x="566" y="40"/>
                  </a:lnTo>
                  <a:lnTo>
                    <a:pt x="538" y="26"/>
                  </a:lnTo>
                  <a:lnTo>
                    <a:pt x="510" y="14"/>
                  </a:lnTo>
                  <a:lnTo>
                    <a:pt x="478" y="6"/>
                  </a:lnTo>
                  <a:lnTo>
                    <a:pt x="446" y="2"/>
                  </a:lnTo>
                  <a:lnTo>
                    <a:pt x="412" y="0"/>
                  </a:lnTo>
                  <a:lnTo>
                    <a:pt x="412" y="0"/>
                  </a:lnTo>
                  <a:lnTo>
                    <a:pt x="390" y="0"/>
                  </a:lnTo>
                  <a:lnTo>
                    <a:pt x="368" y="2"/>
                  </a:lnTo>
                  <a:lnTo>
                    <a:pt x="348" y="6"/>
                  </a:lnTo>
                  <a:lnTo>
                    <a:pt x="330" y="10"/>
                  </a:lnTo>
                  <a:lnTo>
                    <a:pt x="314" y="14"/>
                  </a:lnTo>
                  <a:lnTo>
                    <a:pt x="298" y="22"/>
                  </a:lnTo>
                  <a:lnTo>
                    <a:pt x="270" y="36"/>
                  </a:lnTo>
                  <a:lnTo>
                    <a:pt x="246" y="52"/>
                  </a:lnTo>
                  <a:lnTo>
                    <a:pt x="226" y="70"/>
                  </a:lnTo>
                  <a:lnTo>
                    <a:pt x="208" y="88"/>
                  </a:lnTo>
                  <a:lnTo>
                    <a:pt x="190" y="106"/>
                  </a:lnTo>
                  <a:lnTo>
                    <a:pt x="190" y="106"/>
                  </a:lnTo>
                  <a:lnTo>
                    <a:pt x="180" y="60"/>
                  </a:lnTo>
                  <a:lnTo>
                    <a:pt x="174" y="38"/>
                  </a:lnTo>
                  <a:lnTo>
                    <a:pt x="168" y="16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16" y="110"/>
                  </a:lnTo>
                  <a:lnTo>
                    <a:pt x="28" y="190"/>
                  </a:lnTo>
                  <a:lnTo>
                    <a:pt x="34" y="230"/>
                  </a:lnTo>
                  <a:lnTo>
                    <a:pt x="38" y="270"/>
                  </a:lnTo>
                  <a:lnTo>
                    <a:pt x="40" y="310"/>
                  </a:lnTo>
                  <a:lnTo>
                    <a:pt x="40" y="352"/>
                  </a:lnTo>
                  <a:lnTo>
                    <a:pt x="40" y="614"/>
                  </a:lnTo>
                  <a:lnTo>
                    <a:pt x="40" y="614"/>
                  </a:lnTo>
                  <a:lnTo>
                    <a:pt x="40" y="652"/>
                  </a:lnTo>
                  <a:lnTo>
                    <a:pt x="38" y="694"/>
                  </a:lnTo>
                  <a:lnTo>
                    <a:pt x="30" y="788"/>
                  </a:lnTo>
                  <a:lnTo>
                    <a:pt x="14" y="938"/>
                  </a:lnTo>
                  <a:lnTo>
                    <a:pt x="230" y="9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3" name="Freeform 62"/>
            <p:cNvSpPr>
              <a:spLocks/>
            </p:cNvSpPr>
            <p:nvPr userDrawn="1"/>
          </p:nvSpPr>
          <p:spPr bwMode="gray">
            <a:xfrm>
              <a:off x="2711" y="2813"/>
              <a:ext cx="488" cy="682"/>
            </a:xfrm>
            <a:custGeom>
              <a:avLst/>
              <a:gdLst/>
              <a:ahLst/>
              <a:cxnLst>
                <a:cxn ang="0">
                  <a:pos x="396" y="136"/>
                </a:cxn>
                <a:cxn ang="0">
                  <a:pos x="322" y="124"/>
                </a:cxn>
                <a:cxn ang="0">
                  <a:pos x="294" y="124"/>
                </a:cxn>
                <a:cxn ang="0">
                  <a:pos x="248" y="126"/>
                </a:cxn>
                <a:cxn ang="0">
                  <a:pos x="210" y="136"/>
                </a:cxn>
                <a:cxn ang="0">
                  <a:pos x="186" y="152"/>
                </a:cxn>
                <a:cxn ang="0">
                  <a:pos x="178" y="174"/>
                </a:cxn>
                <a:cxn ang="0">
                  <a:pos x="178" y="180"/>
                </a:cxn>
                <a:cxn ang="0">
                  <a:pos x="188" y="202"/>
                </a:cxn>
                <a:cxn ang="0">
                  <a:pos x="220" y="228"/>
                </a:cxn>
                <a:cxn ang="0">
                  <a:pos x="264" y="254"/>
                </a:cxn>
                <a:cxn ang="0">
                  <a:pos x="316" y="282"/>
                </a:cxn>
                <a:cxn ang="0">
                  <a:pos x="370" y="314"/>
                </a:cxn>
                <a:cxn ang="0">
                  <a:pos x="424" y="354"/>
                </a:cxn>
                <a:cxn ang="0">
                  <a:pos x="446" y="380"/>
                </a:cxn>
                <a:cxn ang="0">
                  <a:pos x="464" y="410"/>
                </a:cxn>
                <a:cxn ang="0">
                  <a:pos x="476" y="444"/>
                </a:cxn>
                <a:cxn ang="0">
                  <a:pos x="480" y="482"/>
                </a:cxn>
                <a:cxn ang="0">
                  <a:pos x="480" y="504"/>
                </a:cxn>
                <a:cxn ang="0">
                  <a:pos x="470" y="546"/>
                </a:cxn>
                <a:cxn ang="0">
                  <a:pos x="450" y="582"/>
                </a:cxn>
                <a:cxn ang="0">
                  <a:pos x="422" y="612"/>
                </a:cxn>
                <a:cxn ang="0">
                  <a:pos x="386" y="636"/>
                </a:cxn>
                <a:cxn ang="0">
                  <a:pos x="342" y="656"/>
                </a:cxn>
                <a:cxn ang="0">
                  <a:pos x="292" y="668"/>
                </a:cxn>
                <a:cxn ang="0">
                  <a:pos x="234" y="674"/>
                </a:cxn>
                <a:cxn ang="0">
                  <a:pos x="204" y="676"/>
                </a:cxn>
                <a:cxn ang="0">
                  <a:pos x="150" y="674"/>
                </a:cxn>
                <a:cxn ang="0">
                  <a:pos x="58" y="658"/>
                </a:cxn>
                <a:cxn ang="0">
                  <a:pos x="12" y="510"/>
                </a:cxn>
                <a:cxn ang="0">
                  <a:pos x="54" y="522"/>
                </a:cxn>
                <a:cxn ang="0">
                  <a:pos x="130" y="542"/>
                </a:cxn>
                <a:cxn ang="0">
                  <a:pos x="184" y="550"/>
                </a:cxn>
                <a:cxn ang="0">
                  <a:pos x="210" y="552"/>
                </a:cxn>
                <a:cxn ang="0">
                  <a:pos x="244" y="548"/>
                </a:cxn>
                <a:cxn ang="0">
                  <a:pos x="274" y="536"/>
                </a:cxn>
                <a:cxn ang="0">
                  <a:pos x="296" y="516"/>
                </a:cxn>
                <a:cxn ang="0">
                  <a:pos x="304" y="488"/>
                </a:cxn>
                <a:cxn ang="0">
                  <a:pos x="304" y="480"/>
                </a:cxn>
                <a:cxn ang="0">
                  <a:pos x="294" y="460"/>
                </a:cxn>
                <a:cxn ang="0">
                  <a:pos x="266" y="436"/>
                </a:cxn>
                <a:cxn ang="0">
                  <a:pos x="222" y="410"/>
                </a:cxn>
                <a:cxn ang="0">
                  <a:pos x="166" y="380"/>
                </a:cxn>
                <a:cxn ang="0">
                  <a:pos x="110" y="346"/>
                </a:cxn>
                <a:cxn ang="0">
                  <a:pos x="56" y="298"/>
                </a:cxn>
                <a:cxn ang="0">
                  <a:pos x="34" y="272"/>
                </a:cxn>
                <a:cxn ang="0">
                  <a:pos x="16" y="240"/>
                </a:cxn>
                <a:cxn ang="0">
                  <a:pos x="4" y="208"/>
                </a:cxn>
                <a:cxn ang="0">
                  <a:pos x="0" y="174"/>
                </a:cxn>
                <a:cxn ang="0">
                  <a:pos x="2" y="154"/>
                </a:cxn>
                <a:cxn ang="0">
                  <a:pos x="12" y="116"/>
                </a:cxn>
                <a:cxn ang="0">
                  <a:pos x="32" y="84"/>
                </a:cxn>
                <a:cxn ang="0">
                  <a:pos x="60" y="56"/>
                </a:cxn>
                <a:cxn ang="0">
                  <a:pos x="94" y="34"/>
                </a:cxn>
                <a:cxn ang="0">
                  <a:pos x="136" y="18"/>
                </a:cxn>
                <a:cxn ang="0">
                  <a:pos x="184" y="6"/>
                </a:cxn>
                <a:cxn ang="0">
                  <a:pos x="236" y="0"/>
                </a:cxn>
                <a:cxn ang="0">
                  <a:pos x="264" y="0"/>
                </a:cxn>
                <a:cxn ang="0">
                  <a:pos x="344" y="4"/>
                </a:cxn>
                <a:cxn ang="0">
                  <a:pos x="396" y="136"/>
                </a:cxn>
              </a:cxnLst>
              <a:rect l="0" t="0" r="r" b="b"/>
              <a:pathLst>
                <a:path w="480" h="676">
                  <a:moveTo>
                    <a:pt x="396" y="136"/>
                  </a:moveTo>
                  <a:lnTo>
                    <a:pt x="396" y="136"/>
                  </a:lnTo>
                  <a:lnTo>
                    <a:pt x="346" y="128"/>
                  </a:lnTo>
                  <a:lnTo>
                    <a:pt x="322" y="124"/>
                  </a:lnTo>
                  <a:lnTo>
                    <a:pt x="294" y="124"/>
                  </a:lnTo>
                  <a:lnTo>
                    <a:pt x="294" y="124"/>
                  </a:lnTo>
                  <a:lnTo>
                    <a:pt x="270" y="124"/>
                  </a:lnTo>
                  <a:lnTo>
                    <a:pt x="248" y="126"/>
                  </a:lnTo>
                  <a:lnTo>
                    <a:pt x="228" y="130"/>
                  </a:lnTo>
                  <a:lnTo>
                    <a:pt x="210" y="136"/>
                  </a:lnTo>
                  <a:lnTo>
                    <a:pt x="196" y="144"/>
                  </a:lnTo>
                  <a:lnTo>
                    <a:pt x="186" y="152"/>
                  </a:lnTo>
                  <a:lnTo>
                    <a:pt x="180" y="162"/>
                  </a:lnTo>
                  <a:lnTo>
                    <a:pt x="178" y="174"/>
                  </a:lnTo>
                  <a:lnTo>
                    <a:pt x="178" y="174"/>
                  </a:lnTo>
                  <a:lnTo>
                    <a:pt x="178" y="180"/>
                  </a:lnTo>
                  <a:lnTo>
                    <a:pt x="180" y="188"/>
                  </a:lnTo>
                  <a:lnTo>
                    <a:pt x="188" y="202"/>
                  </a:lnTo>
                  <a:lnTo>
                    <a:pt x="202" y="214"/>
                  </a:lnTo>
                  <a:lnTo>
                    <a:pt x="220" y="228"/>
                  </a:lnTo>
                  <a:lnTo>
                    <a:pt x="240" y="242"/>
                  </a:lnTo>
                  <a:lnTo>
                    <a:pt x="264" y="254"/>
                  </a:lnTo>
                  <a:lnTo>
                    <a:pt x="316" y="282"/>
                  </a:lnTo>
                  <a:lnTo>
                    <a:pt x="316" y="282"/>
                  </a:lnTo>
                  <a:lnTo>
                    <a:pt x="342" y="298"/>
                  </a:lnTo>
                  <a:lnTo>
                    <a:pt x="370" y="314"/>
                  </a:lnTo>
                  <a:lnTo>
                    <a:pt x="398" y="332"/>
                  </a:lnTo>
                  <a:lnTo>
                    <a:pt x="424" y="354"/>
                  </a:lnTo>
                  <a:lnTo>
                    <a:pt x="436" y="366"/>
                  </a:lnTo>
                  <a:lnTo>
                    <a:pt x="446" y="380"/>
                  </a:lnTo>
                  <a:lnTo>
                    <a:pt x="456" y="394"/>
                  </a:lnTo>
                  <a:lnTo>
                    <a:pt x="464" y="410"/>
                  </a:lnTo>
                  <a:lnTo>
                    <a:pt x="472" y="426"/>
                  </a:lnTo>
                  <a:lnTo>
                    <a:pt x="476" y="444"/>
                  </a:lnTo>
                  <a:lnTo>
                    <a:pt x="480" y="462"/>
                  </a:lnTo>
                  <a:lnTo>
                    <a:pt x="480" y="482"/>
                  </a:lnTo>
                  <a:lnTo>
                    <a:pt x="480" y="482"/>
                  </a:lnTo>
                  <a:lnTo>
                    <a:pt x="480" y="504"/>
                  </a:lnTo>
                  <a:lnTo>
                    <a:pt x="476" y="526"/>
                  </a:lnTo>
                  <a:lnTo>
                    <a:pt x="470" y="546"/>
                  </a:lnTo>
                  <a:lnTo>
                    <a:pt x="460" y="564"/>
                  </a:lnTo>
                  <a:lnTo>
                    <a:pt x="450" y="582"/>
                  </a:lnTo>
                  <a:lnTo>
                    <a:pt x="436" y="598"/>
                  </a:lnTo>
                  <a:lnTo>
                    <a:pt x="422" y="612"/>
                  </a:lnTo>
                  <a:lnTo>
                    <a:pt x="404" y="626"/>
                  </a:lnTo>
                  <a:lnTo>
                    <a:pt x="386" y="636"/>
                  </a:lnTo>
                  <a:lnTo>
                    <a:pt x="364" y="648"/>
                  </a:lnTo>
                  <a:lnTo>
                    <a:pt x="342" y="656"/>
                  </a:lnTo>
                  <a:lnTo>
                    <a:pt x="318" y="662"/>
                  </a:lnTo>
                  <a:lnTo>
                    <a:pt x="292" y="668"/>
                  </a:lnTo>
                  <a:lnTo>
                    <a:pt x="264" y="672"/>
                  </a:lnTo>
                  <a:lnTo>
                    <a:pt x="234" y="674"/>
                  </a:lnTo>
                  <a:lnTo>
                    <a:pt x="204" y="676"/>
                  </a:lnTo>
                  <a:lnTo>
                    <a:pt x="204" y="676"/>
                  </a:lnTo>
                  <a:lnTo>
                    <a:pt x="176" y="674"/>
                  </a:lnTo>
                  <a:lnTo>
                    <a:pt x="150" y="674"/>
                  </a:lnTo>
                  <a:lnTo>
                    <a:pt x="104" y="666"/>
                  </a:lnTo>
                  <a:lnTo>
                    <a:pt x="58" y="658"/>
                  </a:lnTo>
                  <a:lnTo>
                    <a:pt x="12" y="646"/>
                  </a:lnTo>
                  <a:lnTo>
                    <a:pt x="12" y="510"/>
                  </a:lnTo>
                  <a:lnTo>
                    <a:pt x="12" y="510"/>
                  </a:lnTo>
                  <a:lnTo>
                    <a:pt x="54" y="522"/>
                  </a:lnTo>
                  <a:lnTo>
                    <a:pt x="102" y="536"/>
                  </a:lnTo>
                  <a:lnTo>
                    <a:pt x="130" y="542"/>
                  </a:lnTo>
                  <a:lnTo>
                    <a:pt x="156" y="546"/>
                  </a:lnTo>
                  <a:lnTo>
                    <a:pt x="184" y="550"/>
                  </a:lnTo>
                  <a:lnTo>
                    <a:pt x="210" y="552"/>
                  </a:lnTo>
                  <a:lnTo>
                    <a:pt x="210" y="552"/>
                  </a:lnTo>
                  <a:lnTo>
                    <a:pt x="228" y="550"/>
                  </a:lnTo>
                  <a:lnTo>
                    <a:pt x="244" y="548"/>
                  </a:lnTo>
                  <a:lnTo>
                    <a:pt x="260" y="542"/>
                  </a:lnTo>
                  <a:lnTo>
                    <a:pt x="274" y="536"/>
                  </a:lnTo>
                  <a:lnTo>
                    <a:pt x="286" y="526"/>
                  </a:lnTo>
                  <a:lnTo>
                    <a:pt x="296" y="516"/>
                  </a:lnTo>
                  <a:lnTo>
                    <a:pt x="302" y="502"/>
                  </a:lnTo>
                  <a:lnTo>
                    <a:pt x="304" y="488"/>
                  </a:lnTo>
                  <a:lnTo>
                    <a:pt x="304" y="488"/>
                  </a:lnTo>
                  <a:lnTo>
                    <a:pt x="304" y="480"/>
                  </a:lnTo>
                  <a:lnTo>
                    <a:pt x="302" y="474"/>
                  </a:lnTo>
                  <a:lnTo>
                    <a:pt x="294" y="460"/>
                  </a:lnTo>
                  <a:lnTo>
                    <a:pt x="282" y="448"/>
                  </a:lnTo>
                  <a:lnTo>
                    <a:pt x="266" y="436"/>
                  </a:lnTo>
                  <a:lnTo>
                    <a:pt x="246" y="424"/>
                  </a:lnTo>
                  <a:lnTo>
                    <a:pt x="222" y="410"/>
                  </a:lnTo>
                  <a:lnTo>
                    <a:pt x="166" y="380"/>
                  </a:lnTo>
                  <a:lnTo>
                    <a:pt x="166" y="380"/>
                  </a:lnTo>
                  <a:lnTo>
                    <a:pt x="138" y="364"/>
                  </a:lnTo>
                  <a:lnTo>
                    <a:pt x="110" y="346"/>
                  </a:lnTo>
                  <a:lnTo>
                    <a:pt x="82" y="324"/>
                  </a:lnTo>
                  <a:lnTo>
                    <a:pt x="56" y="298"/>
                  </a:lnTo>
                  <a:lnTo>
                    <a:pt x="44" y="286"/>
                  </a:lnTo>
                  <a:lnTo>
                    <a:pt x="34" y="272"/>
                  </a:lnTo>
                  <a:lnTo>
                    <a:pt x="24" y="256"/>
                  </a:lnTo>
                  <a:lnTo>
                    <a:pt x="16" y="240"/>
                  </a:lnTo>
                  <a:lnTo>
                    <a:pt x="10" y="224"/>
                  </a:lnTo>
                  <a:lnTo>
                    <a:pt x="4" y="208"/>
                  </a:lnTo>
                  <a:lnTo>
                    <a:pt x="2" y="192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2" y="154"/>
                  </a:lnTo>
                  <a:lnTo>
                    <a:pt x="6" y="134"/>
                  </a:lnTo>
                  <a:lnTo>
                    <a:pt x="12" y="116"/>
                  </a:lnTo>
                  <a:lnTo>
                    <a:pt x="20" y="100"/>
                  </a:lnTo>
                  <a:lnTo>
                    <a:pt x="32" y="84"/>
                  </a:lnTo>
                  <a:lnTo>
                    <a:pt x="44" y="70"/>
                  </a:lnTo>
                  <a:lnTo>
                    <a:pt x="60" y="56"/>
                  </a:lnTo>
                  <a:lnTo>
                    <a:pt x="76" y="44"/>
                  </a:lnTo>
                  <a:lnTo>
                    <a:pt x="94" y="34"/>
                  </a:lnTo>
                  <a:lnTo>
                    <a:pt x="114" y="24"/>
                  </a:lnTo>
                  <a:lnTo>
                    <a:pt x="136" y="18"/>
                  </a:lnTo>
                  <a:lnTo>
                    <a:pt x="160" y="10"/>
                  </a:lnTo>
                  <a:lnTo>
                    <a:pt x="184" y="6"/>
                  </a:lnTo>
                  <a:lnTo>
                    <a:pt x="210" y="2"/>
                  </a:lnTo>
                  <a:lnTo>
                    <a:pt x="23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304" y="0"/>
                  </a:lnTo>
                  <a:lnTo>
                    <a:pt x="344" y="4"/>
                  </a:lnTo>
                  <a:lnTo>
                    <a:pt x="422" y="12"/>
                  </a:lnTo>
                  <a:lnTo>
                    <a:pt x="396" y="1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defRPr/>
              </a:pPr>
              <a:endParaRPr lang="en-US" sz="1943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81809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port - Cover Colou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/>
          <p:cNvSpPr/>
          <p:nvPr userDrawn="1"/>
        </p:nvSpPr>
        <p:spPr bwMode="ltGray">
          <a:xfrm>
            <a:off x="179387" y="179388"/>
            <a:ext cx="10331999" cy="720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36000" rIns="72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200"/>
              </a:spcBef>
            </a:pPr>
            <a:endParaRPr lang="en-GB" dirty="0">
              <a:latin typeface="Segoe UI Light" panose="020B0502040204020203" pitchFamily="34" charset="0"/>
            </a:endParaRPr>
          </a:p>
        </p:txBody>
      </p:sp>
      <p:grpSp>
        <p:nvGrpSpPr>
          <p:cNvPr id="288" name="Group 287"/>
          <p:cNvGrpSpPr>
            <a:grpSpLocks noChangeAspect="1"/>
          </p:cNvGrpSpPr>
          <p:nvPr userDrawn="1"/>
        </p:nvGrpSpPr>
        <p:grpSpPr bwMode="gray">
          <a:xfrm flipH="1">
            <a:off x="0" y="4840759"/>
            <a:ext cx="107999" cy="108000"/>
            <a:chOff x="8365820" y="3031318"/>
            <a:chExt cx="540000" cy="540000"/>
          </a:xfrm>
          <a:solidFill>
            <a:schemeClr val="bg1"/>
          </a:solidFill>
        </p:grpSpPr>
        <p:sp>
          <p:nvSpPr>
            <p:cNvPr id="289" name="Oval 288"/>
            <p:cNvSpPr>
              <a:spLocks noChangeAspect="1"/>
            </p:cNvSpPr>
            <p:nvPr/>
          </p:nvSpPr>
          <p:spPr bwMode="gray">
            <a:xfrm>
              <a:off x="8365820" y="3031318"/>
              <a:ext cx="540000" cy="540000"/>
            </a:xfrm>
            <a:prstGeom prst="ellips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latinLnBrk="0">
                <a:lnSpc>
                  <a:spcPct val="100000"/>
                </a:lnSpc>
                <a:spcBef>
                  <a:spcPts val="1200"/>
                </a:spcBef>
                <a:buClrTx/>
                <a:buSzTx/>
                <a:tabLst/>
              </a:pPr>
              <a:endParaRPr lang="en-GB" sz="1800" dirty="0">
                <a:solidFill>
                  <a:schemeClr val="bg1"/>
                </a:solidFill>
                <a:latin typeface="Segoe UI Light" panose="020B0502040204020203" pitchFamily="34" charset="0"/>
              </a:endParaRPr>
            </a:p>
          </p:txBody>
        </p:sp>
        <p:sp>
          <p:nvSpPr>
            <p:cNvPr id="290" name="Rectangle 289"/>
            <p:cNvSpPr>
              <a:spLocks noChangeAspect="1"/>
            </p:cNvSpPr>
            <p:nvPr/>
          </p:nvSpPr>
          <p:spPr bwMode="gray">
            <a:xfrm>
              <a:off x="8365820" y="3031318"/>
              <a:ext cx="270000" cy="540000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800" dirty="0">
                <a:solidFill>
                  <a:schemeClr val="bg1"/>
                </a:solidFill>
                <a:latin typeface="Segoe UI Light" panose="020B0502040204020203" pitchFamily="34" charset="0"/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9878" y="4194215"/>
            <a:ext cx="3055242" cy="478968"/>
          </a:xfrm>
          <a:solidFill>
            <a:schemeClr val="bg1"/>
          </a:solidFill>
        </p:spPr>
        <p:txBody>
          <a:bodyPr wrap="none" lIns="72000" tIns="36000" rIns="72000" bIns="36000" rtlCol="0" anchor="ctr">
            <a:spAutoFit/>
          </a:bodyPr>
          <a:lstStyle>
            <a:lvl1pPr marL="0" indent="0">
              <a:buFontTx/>
              <a:buNone/>
              <a:defRPr lang="en-GB" sz="2400" b="1" dirty="0" smtClean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9875" y="4798059"/>
            <a:ext cx="4789037" cy="1080000"/>
          </a:xfrm>
        </p:spPr>
        <p:txBody>
          <a:bodyPr wrap="square"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49876" y="3204567"/>
            <a:ext cx="4050321" cy="749812"/>
          </a:xfrm>
          <a:solidFill>
            <a:schemeClr val="accent3"/>
          </a:solidFill>
        </p:spPr>
        <p:txBody>
          <a:bodyPr anchor="ctr"/>
          <a:lstStyle>
            <a:lvl1pPr algn="l">
              <a:defRPr sz="4400" b="1" baseline="0"/>
            </a:lvl1pPr>
          </a:lstStyle>
          <a:p>
            <a:r>
              <a:rPr lang="en-US" dirty="0"/>
              <a:t>Title – 2nd line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49275" y="2268463"/>
            <a:ext cx="3827504" cy="748800"/>
          </a:xfrm>
          <a:solidFill>
            <a:schemeClr val="accent3"/>
          </a:solidFill>
        </p:spPr>
        <p:txBody>
          <a:bodyPr wrap="none" lIns="72000" tIns="36000" rIns="72000" bIns="36000" rtlCol="0" anchor="ctr">
            <a:spAutoFit/>
          </a:bodyPr>
          <a:lstStyle>
            <a:lvl1pPr>
              <a:defRPr lang="en-US" sz="4400" b="1" baseline="0" smtClean="0">
                <a:solidFill>
                  <a:schemeClr val="bg1"/>
                </a:solidFill>
                <a:latin typeface="+mj-lt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Title – 1st line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356056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- 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180975" y="179388"/>
            <a:ext cx="10331450" cy="720090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Insert image and send to back so that titles reappear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43028" y="4194212"/>
            <a:ext cx="3055242" cy="478968"/>
          </a:xfrm>
          <a:solidFill>
            <a:schemeClr val="bg1"/>
          </a:solidFill>
        </p:spPr>
        <p:txBody>
          <a:bodyPr wrap="none" lIns="72000" tIns="36000" rIns="72000" bIns="36000" rtlCol="0" anchor="ctr">
            <a:spAutoFit/>
          </a:bodyPr>
          <a:lstStyle>
            <a:lvl1pPr marL="0" indent="0">
              <a:buFontTx/>
              <a:buNone/>
              <a:defRPr lang="en-GB" sz="2400" b="1" dirty="0" smtClean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42913" y="4798059"/>
            <a:ext cx="4896000" cy="1080000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43026" y="3405725"/>
            <a:ext cx="4532248" cy="749812"/>
          </a:xfrm>
          <a:solidFill>
            <a:schemeClr val="accent3"/>
          </a:solidFill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8208" y="7373063"/>
            <a:ext cx="7345363" cy="215900"/>
          </a:xfrm>
        </p:spPr>
        <p:txBody>
          <a:bodyPr>
            <a:noAutofit/>
          </a:bodyPr>
          <a:lstStyle>
            <a:lvl1pPr marL="0" indent="0">
              <a:buNone/>
              <a:defRPr sz="700" baseline="0">
                <a:solidFill>
                  <a:schemeClr val="tx1"/>
                </a:solidFill>
                <a:latin typeface="Segoe UI Light" panose="020B0502040204020203" pitchFamily="34" charset="0"/>
              </a:defRPr>
            </a:lvl1pPr>
            <a:lvl2pPr marL="457200" indent="0">
              <a:buNone/>
              <a:defRPr sz="1100">
                <a:latin typeface="Segoe UI Light" panose="020B0502040204020203" pitchFamily="34" charset="0"/>
              </a:defRPr>
            </a:lvl2pPr>
            <a:lvl3pPr marL="914400" indent="0">
              <a:buNone/>
              <a:defRPr sz="1050">
                <a:latin typeface="Segoe UI Light" panose="020B0502040204020203" pitchFamily="34" charset="0"/>
              </a:defRPr>
            </a:lvl3pPr>
            <a:lvl4pPr marL="1371600" indent="0">
              <a:buNone/>
              <a:defRPr sz="1000">
                <a:latin typeface="Segoe UI Light" panose="020B0502040204020203" pitchFamily="34" charset="0"/>
              </a:defRPr>
            </a:lvl4pPr>
            <a:lvl5pPr marL="1828800" indent="0">
              <a:buNone/>
              <a:defRPr sz="1000">
                <a:latin typeface="Segoe UI Light" panose="020B0502040204020203" pitchFamily="34" charset="0"/>
              </a:defRPr>
            </a:lvl5pPr>
          </a:lstStyle>
          <a:p>
            <a:pPr lvl="0"/>
            <a:r>
              <a:rPr lang="en-US" dirty="0"/>
              <a:t>Document Name | Date | Version xx | Public : Internal Use Only | Confidential | Strictly Confidential    (DELETE CLASSIFICATION)</a:t>
            </a:r>
          </a:p>
        </p:txBody>
      </p:sp>
      <p:sp>
        <p:nvSpPr>
          <p:cNvPr id="158" name="Frame 157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3" name="TextBox 12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64339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- Cover Image (Black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43026" y="3405725"/>
            <a:ext cx="4532248" cy="749812"/>
          </a:xfrm>
          <a:solidFill>
            <a:schemeClr val="accent3"/>
          </a:solidFill>
        </p:spPr>
        <p:txBody>
          <a:bodyPr anchor="ctr"/>
          <a:lstStyle>
            <a:lvl1pPr algn="l">
              <a:defRPr sz="4400"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43028" y="4194215"/>
            <a:ext cx="3055242" cy="478968"/>
          </a:xfrm>
          <a:solidFill>
            <a:schemeClr val="tx2"/>
          </a:solidFill>
        </p:spPr>
        <p:txBody>
          <a:bodyPr wrap="none" lIns="72000" tIns="36000" rIns="72000" bIns="36000" rtlCol="0" anchor="ctr">
            <a:spAutoFit/>
          </a:bodyPr>
          <a:lstStyle>
            <a:lvl1pPr marL="0" indent="0">
              <a:buFontTx/>
              <a:buNone/>
              <a:defRPr lang="en-GB" sz="2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42913" y="4798059"/>
            <a:ext cx="4896000" cy="1080000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5" name="TextBox 24"/>
          <p:cNvSpPr txBox="1"/>
          <p:nvPr userDrawn="1"/>
        </p:nvSpPr>
        <p:spPr bwMode="gray">
          <a:xfrm>
            <a:off x="443028" y="7380289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bg1"/>
                </a:solidFill>
                <a:latin typeface="Segoe UI Light" panose="020B0502040204020203" pitchFamily="34" charset="0"/>
              </a:rPr>
              <a:t>Ipsos Connect A4 Template  |  July 2016  |  Version 1  |  Public  |  Internal Use Only  |  Confidential  |  Strictly  Confidential (DELETE CLASSIFICATION)</a:t>
            </a:r>
          </a:p>
        </p:txBody>
      </p:sp>
      <p:sp>
        <p:nvSpPr>
          <p:cNvPr id="26" name="Frame 25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637388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- Chapter 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ltGray">
          <a:xfrm>
            <a:off x="179389" y="179390"/>
            <a:ext cx="5167312" cy="7200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50406" y="2795160"/>
            <a:ext cx="2941236" cy="503590"/>
          </a:xfrm>
          <a:solidFill>
            <a:schemeClr val="accent3"/>
          </a:solidFill>
        </p:spPr>
        <p:txBody>
          <a:bodyPr anchor="ctr"/>
          <a:lstStyle>
            <a:lvl1pPr algn="l">
              <a:defRPr sz="2800"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50404" y="3402436"/>
            <a:ext cx="2326196" cy="377402"/>
          </a:xfrm>
          <a:solidFill>
            <a:schemeClr val="bg1"/>
          </a:solidFill>
        </p:spPr>
        <p:txBody>
          <a:bodyPr wrap="none" lIns="72000" tIns="36000" rIns="72000" bIns="36000" rtlCol="0" anchor="ctr">
            <a:spAutoFit/>
          </a:bodyPr>
          <a:lstStyle>
            <a:lvl1pPr marL="0" indent="0">
              <a:buFontTx/>
              <a:buNone/>
              <a:defRPr lang="en-GB" sz="1800" b="1" dirty="0" smtClean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50406" y="3959925"/>
            <a:ext cx="4618494" cy="2051938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5" name="Rectangle 4"/>
          <p:cNvSpPr/>
          <p:nvPr userDrawn="1"/>
        </p:nvSpPr>
        <p:spPr bwMode="gray">
          <a:xfrm>
            <a:off x="5348288" y="179389"/>
            <a:ext cx="5164137" cy="7200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13" name="TextBox 12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521035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Chapter v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357004" y="180231"/>
            <a:ext cx="5165725" cy="7200057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53759" y="2772985"/>
            <a:ext cx="2941236" cy="503590"/>
          </a:xfrm>
          <a:solidFill>
            <a:schemeClr val="accent3"/>
          </a:solidFill>
        </p:spPr>
        <p:txBody>
          <a:bodyPr anchor="ctr"/>
          <a:lstStyle>
            <a:lvl1pPr algn="l">
              <a:defRPr sz="2800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53761" y="3370119"/>
            <a:ext cx="2326196" cy="377402"/>
          </a:xfrm>
          <a:solidFill>
            <a:schemeClr val="bg1"/>
          </a:solidFill>
        </p:spPr>
        <p:txBody>
          <a:bodyPr wrap="none" lIns="72000" tIns="36000" rIns="72000" bIns="36000" rtlCol="0" anchor="ctr">
            <a:spAutoFit/>
          </a:bodyPr>
          <a:lstStyle>
            <a:lvl1pPr marL="0" indent="0">
              <a:buFontTx/>
              <a:buNone/>
              <a:defRPr lang="en-GB" sz="1800" b="1" dirty="0" smtClean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52450" y="3959926"/>
            <a:ext cx="4614864" cy="2502787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44" name="Frame 4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5" name="TextBox 14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55675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Fly 4 - Double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gray">
          <a:xfrm>
            <a:off x="5356225" y="79402"/>
            <a:ext cx="5247059" cy="7334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57788" y="2635995"/>
            <a:ext cx="2298240" cy="626701"/>
          </a:xfrm>
          <a:solidFill>
            <a:schemeClr val="accent3"/>
          </a:solidFill>
        </p:spPr>
        <p:txBody>
          <a:bodyPr anchor="b"/>
          <a:lstStyle>
            <a:lvl1pPr algn="l">
              <a:defRPr sz="3600" baseline="0">
                <a:latin typeface="+mj-lt"/>
              </a:defRPr>
            </a:lvl1pPr>
          </a:lstStyle>
          <a:p>
            <a:r>
              <a:rPr lang="en-US" dirty="0"/>
              <a:t>Fly style 4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57788" y="3319336"/>
            <a:ext cx="3055242" cy="478968"/>
          </a:xfrm>
          <a:solidFill>
            <a:schemeClr val="accent2"/>
          </a:solidFill>
        </p:spPr>
        <p:txBody>
          <a:bodyPr wrap="none" lIns="72000" tIns="36000" rIns="72000" bIns="36000" rtlCol="0" anchor="t">
            <a:spAutoFit/>
          </a:bodyPr>
          <a:lstStyle>
            <a:lvl1pPr marL="0" indent="0">
              <a:buNone/>
              <a:defRPr lang="en-GB" sz="2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57788" y="3959925"/>
            <a:ext cx="4597650" cy="2642488"/>
          </a:xfrm>
        </p:spPr>
        <p:txBody>
          <a:bodyPr wrap="square"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44" name="Frame 4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 bwMode="gray">
          <a:xfrm>
            <a:off x="5266225" y="175282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446225" y="3870548"/>
            <a:ext cx="5066200" cy="3510483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35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5446225" y="184806"/>
            <a:ext cx="5066200" cy="350574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13" name="TextBox 12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22582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Chapter v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43290" y="4555824"/>
            <a:ext cx="2941236" cy="503590"/>
          </a:xfrm>
          <a:solidFill>
            <a:schemeClr val="accent3"/>
          </a:solidFill>
        </p:spPr>
        <p:txBody>
          <a:bodyPr anchor="ctr"/>
          <a:lstStyle>
            <a:lvl1pPr algn="l">
              <a:defRPr sz="2800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3292" y="5163844"/>
            <a:ext cx="2326196" cy="377402"/>
          </a:xfrm>
          <a:solidFill>
            <a:schemeClr val="bg1"/>
          </a:solidFill>
        </p:spPr>
        <p:txBody>
          <a:bodyPr wrap="none" lIns="72000" tIns="36000" rIns="72000" bIns="36000" rtlCol="0" anchor="ctr">
            <a:spAutoFit/>
          </a:bodyPr>
          <a:lstStyle>
            <a:lvl1pPr marL="0" indent="0">
              <a:buFontTx/>
              <a:buNone/>
              <a:defRPr lang="en-GB" sz="1800" b="1" dirty="0" smtClean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3288" y="5653855"/>
            <a:ext cx="6316300" cy="791072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5" name="Frame 24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76464" y="179388"/>
            <a:ext cx="10335961" cy="3600450"/>
          </a:xfrm>
          <a:solidFill>
            <a:schemeClr val="bg1"/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 userDrawn="1"/>
        </p:nvSpPr>
        <p:spPr>
          <a:xfrm>
            <a:off x="90116" y="3780548"/>
            <a:ext cx="10502151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429122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Fly/Statement- Tri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gray">
          <a:xfrm>
            <a:off x="5356225" y="79402"/>
            <a:ext cx="5247059" cy="7334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33256" y="2780445"/>
            <a:ext cx="2941236" cy="503590"/>
          </a:xfrm>
          <a:solidFill>
            <a:schemeClr val="accent3"/>
          </a:solidFill>
        </p:spPr>
        <p:txBody>
          <a:bodyPr anchor="ctr"/>
          <a:lstStyle>
            <a:lvl1pPr algn="l">
              <a:defRPr sz="2800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3258" y="3370119"/>
            <a:ext cx="2326196" cy="377402"/>
          </a:xfrm>
          <a:solidFill>
            <a:schemeClr val="bg1"/>
          </a:solidFill>
        </p:spPr>
        <p:txBody>
          <a:bodyPr wrap="none" lIns="72000" tIns="36000" rIns="72000" bIns="36000" rtlCol="0" anchor="ctr">
            <a:spAutoFit/>
          </a:bodyPr>
          <a:lstStyle>
            <a:lvl1pPr marL="0" indent="0">
              <a:buFontTx/>
              <a:buNone/>
              <a:defRPr lang="en-GB" sz="1800" b="1" dirty="0" smtClean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33256" y="3959925"/>
            <a:ext cx="4546902" cy="2051938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44" name="Frame 4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 bwMode="gray">
          <a:xfrm>
            <a:off x="5266225" y="175282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8952927" y="184807"/>
            <a:ext cx="1562400" cy="720005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29" name="Rectangle 28"/>
          <p:cNvSpPr/>
          <p:nvPr userDrawn="1"/>
        </p:nvSpPr>
        <p:spPr bwMode="gray">
          <a:xfrm>
            <a:off x="8771058" y="169146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32" name="Rectangle 31"/>
          <p:cNvSpPr/>
          <p:nvPr userDrawn="1"/>
        </p:nvSpPr>
        <p:spPr bwMode="gray">
          <a:xfrm>
            <a:off x="7032444" y="181301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35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7206632" y="184807"/>
            <a:ext cx="1562400" cy="720005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36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5446225" y="184807"/>
            <a:ext cx="1587482" cy="720005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16" name="TextBox 15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671664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Fly/Statement- Double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gray">
          <a:xfrm>
            <a:off x="5356225" y="79402"/>
            <a:ext cx="5247059" cy="7334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22164" y="2783743"/>
            <a:ext cx="2941236" cy="503590"/>
          </a:xfrm>
          <a:solidFill>
            <a:schemeClr val="accent3"/>
          </a:solidFill>
        </p:spPr>
        <p:txBody>
          <a:bodyPr anchor="ctr"/>
          <a:lstStyle>
            <a:lvl1pPr algn="l">
              <a:defRPr sz="2800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22166" y="3370119"/>
            <a:ext cx="2326196" cy="304699"/>
          </a:xfrm>
          <a:solidFill>
            <a:schemeClr val="bg1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tx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52450" y="3959925"/>
            <a:ext cx="4614864" cy="2502788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44" name="Frame 4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 bwMode="gray">
          <a:xfrm>
            <a:off x="5266225" y="175282"/>
            <a:ext cx="180000" cy="720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446225" y="3636616"/>
            <a:ext cx="5069102" cy="373258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35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5446225" y="184807"/>
            <a:ext cx="5069102" cy="3235783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en-GB" dirty="0"/>
              <a:t>A picture can be inserted here, it can be left blank or it can be filled in another colour</a:t>
            </a:r>
          </a:p>
        </p:txBody>
      </p:sp>
      <p:sp>
        <p:nvSpPr>
          <p:cNvPr id="13" name="TextBox 12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77595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Statement with images x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gray">
          <a:xfrm>
            <a:off x="1" y="4043797"/>
            <a:ext cx="10639168" cy="3517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5638" tIns="82819" rIns="165638" bIns="828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endParaRPr lang="en-GB" sz="32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666703" y="1843379"/>
            <a:ext cx="9360000" cy="1033790"/>
          </a:xfrm>
          <a:noFill/>
        </p:spPr>
        <p:txBody>
          <a:bodyPr wrap="square" anchor="ctr"/>
          <a:lstStyle>
            <a:lvl1pPr>
              <a:defRPr sz="6200"/>
            </a:lvl1pPr>
          </a:lstStyle>
          <a:p>
            <a:r>
              <a:rPr lang="en-US" dirty="0"/>
              <a:t>Click to add statement</a:t>
            </a:r>
            <a:endParaRPr lang="en-GB" dirty="0"/>
          </a:p>
        </p:txBody>
      </p:sp>
      <p:sp>
        <p:nvSpPr>
          <p:cNvPr id="29" name="Picture Placeholder 21"/>
          <p:cNvSpPr>
            <a:spLocks noGrp="1"/>
          </p:cNvSpPr>
          <p:nvPr>
            <p:ph type="pic" sz="quarter" idx="12"/>
          </p:nvPr>
        </p:nvSpPr>
        <p:spPr>
          <a:xfrm>
            <a:off x="5436700" y="4223796"/>
            <a:ext cx="5107620" cy="3150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9990540" y="7338409"/>
            <a:ext cx="576063" cy="202123"/>
          </a:xfrm>
          <a:prstGeom prst="rect">
            <a:avLst/>
          </a:prstGeom>
          <a:noFill/>
        </p:spPr>
        <p:txBody>
          <a:bodyPr wrap="square" lIns="82819" tIns="41410" rIns="82819" bIns="4141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fld id="{08492756-E806-4604-9C5F-A6997CE6540C}" type="slidenum">
              <a:rPr lang="en-GB" sz="70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</a:rPr>
              <a:pPr algn="r">
                <a:lnSpc>
                  <a:spcPct val="110000"/>
                </a:lnSpc>
                <a:spcBef>
                  <a:spcPts val="2760"/>
                </a:spcBef>
                <a:buClr>
                  <a:schemeClr val="bg2"/>
                </a:buClr>
              </a:pPr>
              <a:t>‹#›</a:t>
            </a:fld>
            <a:endParaRPr lang="en-GB" sz="700" dirty="0">
              <a:solidFill>
                <a:schemeClr val="tx1">
                  <a:lumMod val="75000"/>
                  <a:lumOff val="25000"/>
                </a:schemeClr>
              </a:solidFill>
              <a:latin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 bwMode="gray">
          <a:xfrm>
            <a:off x="192714" y="7351956"/>
            <a:ext cx="4895999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Document Name Here  |  Month 2016</a:t>
            </a:r>
            <a:r>
              <a:rPr lang="en-GB" sz="7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n-GB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|  Version 1  |  Public  |  Internal Use Only  |  Confidential  |  Strictly  Confidential (DELETE CLASSIFICATION)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84" b="38176"/>
          <a:stretch/>
        </p:blipFill>
        <p:spPr>
          <a:xfrm>
            <a:off x="391699" y="7011982"/>
            <a:ext cx="751265" cy="294167"/>
          </a:xfrm>
          <a:prstGeom prst="rect">
            <a:avLst/>
          </a:prstGeom>
        </p:spPr>
      </p:pic>
      <p:sp>
        <p:nvSpPr>
          <p:cNvPr id="13" name="Picture Placeholder 21"/>
          <p:cNvSpPr>
            <a:spLocks noGrp="1"/>
          </p:cNvSpPr>
          <p:nvPr>
            <p:ph type="pic" sz="quarter" idx="13"/>
          </p:nvPr>
        </p:nvSpPr>
        <p:spPr>
          <a:xfrm>
            <a:off x="145811" y="4223796"/>
            <a:ext cx="5110889" cy="3150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9990540" y="7409182"/>
            <a:ext cx="576063" cy="1184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760"/>
              </a:spcBef>
              <a:buClr>
                <a:schemeClr val="bg2"/>
              </a:buClr>
            </a:pPr>
            <a:fld id="{08492756-E806-4604-9C5F-A6997CE6540C}" type="slidenum">
              <a:rPr lang="en-GB" sz="700" smtClean="0">
                <a:solidFill>
                  <a:schemeClr val="tx1"/>
                </a:solidFill>
                <a:latin typeface="Segoe UI Light" panose="020B0502040204020203" pitchFamily="34" charset="0"/>
              </a:rPr>
              <a:pPr algn="r">
                <a:lnSpc>
                  <a:spcPct val="110000"/>
                </a:lnSpc>
                <a:spcBef>
                  <a:spcPts val="2760"/>
                </a:spcBef>
                <a:buClr>
                  <a:schemeClr val="bg2"/>
                </a:buClr>
              </a:pPr>
              <a:t>‹#›</a:t>
            </a:fld>
            <a:endParaRPr lang="en-GB" sz="7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8" name="TextBox 17"/>
          <p:cNvSpPr txBox="1"/>
          <p:nvPr userDrawn="1"/>
        </p:nvSpPr>
        <p:spPr bwMode="gray">
          <a:xfrm>
            <a:off x="133001" y="7377942"/>
            <a:ext cx="4895999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+mn-lt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+mn-lt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2" name="Frame 11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6" name="TextBox 15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985386"/>
      </p:ext>
    </p:extLst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Chapter v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rame 4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 bwMode="ltGray">
          <a:xfrm>
            <a:off x="179387" y="179390"/>
            <a:ext cx="10333037" cy="72008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55569" y="2795160"/>
            <a:ext cx="2941236" cy="503590"/>
          </a:xfrm>
          <a:solidFill>
            <a:schemeClr val="accent3"/>
          </a:solidFill>
        </p:spPr>
        <p:txBody>
          <a:bodyPr anchor="ctr"/>
          <a:lstStyle>
            <a:lvl1pPr algn="l">
              <a:defRPr sz="2800"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55567" y="3402436"/>
            <a:ext cx="2326196" cy="304699"/>
          </a:xfrm>
          <a:solidFill>
            <a:schemeClr val="bg1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tx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5810" y="3959925"/>
            <a:ext cx="6286789" cy="2502788"/>
          </a:xfrm>
        </p:spPr>
        <p:txBody>
          <a:bodyPr wrap="square" lIns="72000" tIns="36000" rIns="72000" bIns="3600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grpSp>
        <p:nvGrpSpPr>
          <p:cNvPr id="125" name="Group 124"/>
          <p:cNvGrpSpPr>
            <a:grpSpLocks noChangeAspect="1"/>
          </p:cNvGrpSpPr>
          <p:nvPr userDrawn="1"/>
        </p:nvGrpSpPr>
        <p:grpSpPr bwMode="gray">
          <a:xfrm flipH="1">
            <a:off x="0" y="324247"/>
            <a:ext cx="107999" cy="108000"/>
            <a:chOff x="8365820" y="3031318"/>
            <a:chExt cx="540000" cy="540000"/>
          </a:xfrm>
          <a:solidFill>
            <a:schemeClr val="bg1"/>
          </a:solidFill>
        </p:grpSpPr>
        <p:sp>
          <p:nvSpPr>
            <p:cNvPr id="126" name="Oval 125"/>
            <p:cNvSpPr>
              <a:spLocks noChangeAspect="1"/>
            </p:cNvSpPr>
            <p:nvPr/>
          </p:nvSpPr>
          <p:spPr bwMode="gray">
            <a:xfrm>
              <a:off x="8365820" y="3031318"/>
              <a:ext cx="540000" cy="540000"/>
            </a:xfrm>
            <a:prstGeom prst="ellips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latinLnBrk="0">
                <a:lnSpc>
                  <a:spcPct val="100000"/>
                </a:lnSpc>
                <a:spcBef>
                  <a:spcPts val="1200"/>
                </a:spcBef>
                <a:buClrTx/>
                <a:buSzTx/>
                <a:tabLst/>
              </a:pPr>
              <a:endParaRPr lang="en-GB" sz="1800" dirty="0">
                <a:solidFill>
                  <a:schemeClr val="bg1"/>
                </a:solidFill>
                <a:latin typeface="Segoe UI Light" panose="020B0502040204020203" pitchFamily="34" charset="0"/>
              </a:endParaRPr>
            </a:p>
          </p:txBody>
        </p:sp>
        <p:sp>
          <p:nvSpPr>
            <p:cNvPr id="127" name="Rectangle 126"/>
            <p:cNvSpPr>
              <a:spLocks noChangeAspect="1"/>
            </p:cNvSpPr>
            <p:nvPr/>
          </p:nvSpPr>
          <p:spPr bwMode="gray">
            <a:xfrm>
              <a:off x="8365820" y="3031318"/>
              <a:ext cx="270000" cy="540000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800" dirty="0">
                <a:solidFill>
                  <a:schemeClr val="bg1"/>
                </a:solidFill>
                <a:latin typeface="Segoe UI Light" panose="020B0502040204020203" pitchFamily="34" charset="0"/>
              </a:endParaRPr>
            </a:p>
          </p:txBody>
        </p:sp>
      </p:grpSp>
      <p:grpSp>
        <p:nvGrpSpPr>
          <p:cNvPr id="128" name="Group 127"/>
          <p:cNvGrpSpPr>
            <a:grpSpLocks noChangeAspect="1"/>
          </p:cNvGrpSpPr>
          <p:nvPr userDrawn="1"/>
        </p:nvGrpSpPr>
        <p:grpSpPr bwMode="gray">
          <a:xfrm flipH="1">
            <a:off x="0" y="1908423"/>
            <a:ext cx="107999" cy="108000"/>
            <a:chOff x="8365820" y="3031318"/>
            <a:chExt cx="540000" cy="540000"/>
          </a:xfrm>
          <a:solidFill>
            <a:schemeClr val="bg1"/>
          </a:solidFill>
        </p:grpSpPr>
        <p:sp>
          <p:nvSpPr>
            <p:cNvPr id="129" name="Oval 128"/>
            <p:cNvSpPr>
              <a:spLocks noChangeAspect="1"/>
            </p:cNvSpPr>
            <p:nvPr/>
          </p:nvSpPr>
          <p:spPr bwMode="gray">
            <a:xfrm>
              <a:off x="8365820" y="3031318"/>
              <a:ext cx="540000" cy="540000"/>
            </a:xfrm>
            <a:prstGeom prst="ellips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latinLnBrk="0">
                <a:lnSpc>
                  <a:spcPct val="100000"/>
                </a:lnSpc>
                <a:spcBef>
                  <a:spcPts val="1200"/>
                </a:spcBef>
                <a:buClrTx/>
                <a:buSzTx/>
                <a:tabLst/>
              </a:pPr>
              <a:endParaRPr lang="en-GB" sz="1800" dirty="0">
                <a:solidFill>
                  <a:schemeClr val="bg1"/>
                </a:solidFill>
                <a:latin typeface="Segoe UI Light" panose="020B0502040204020203" pitchFamily="34" charset="0"/>
              </a:endParaRPr>
            </a:p>
          </p:txBody>
        </p:sp>
        <p:sp>
          <p:nvSpPr>
            <p:cNvPr id="130" name="Rectangle 129"/>
            <p:cNvSpPr>
              <a:spLocks noChangeAspect="1"/>
            </p:cNvSpPr>
            <p:nvPr/>
          </p:nvSpPr>
          <p:spPr bwMode="gray">
            <a:xfrm>
              <a:off x="8365820" y="3031318"/>
              <a:ext cx="270000" cy="540000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800" dirty="0">
                <a:solidFill>
                  <a:schemeClr val="bg1"/>
                </a:solidFill>
                <a:latin typeface="Segoe UI Light" panose="020B0502040204020203" pitchFamily="34" charset="0"/>
              </a:endParaRPr>
            </a:p>
          </p:txBody>
        </p:sp>
      </p:grpSp>
      <p:grpSp>
        <p:nvGrpSpPr>
          <p:cNvPr id="131" name="Group 130"/>
          <p:cNvGrpSpPr>
            <a:grpSpLocks noChangeAspect="1"/>
          </p:cNvGrpSpPr>
          <p:nvPr userDrawn="1"/>
        </p:nvGrpSpPr>
        <p:grpSpPr bwMode="gray">
          <a:xfrm rot="16200000">
            <a:off x="2899039" y="1"/>
            <a:ext cx="108000" cy="107999"/>
            <a:chOff x="8365820" y="3031318"/>
            <a:chExt cx="540000" cy="540000"/>
          </a:xfrm>
          <a:solidFill>
            <a:schemeClr val="bg1"/>
          </a:solidFill>
        </p:grpSpPr>
        <p:sp>
          <p:nvSpPr>
            <p:cNvPr id="132" name="Oval 131"/>
            <p:cNvSpPr>
              <a:spLocks noChangeAspect="1"/>
            </p:cNvSpPr>
            <p:nvPr/>
          </p:nvSpPr>
          <p:spPr bwMode="gray">
            <a:xfrm>
              <a:off x="8365820" y="3031318"/>
              <a:ext cx="540000" cy="540000"/>
            </a:xfrm>
            <a:prstGeom prst="ellips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latinLnBrk="0">
                <a:lnSpc>
                  <a:spcPct val="100000"/>
                </a:lnSpc>
                <a:spcBef>
                  <a:spcPts val="1200"/>
                </a:spcBef>
                <a:buClrTx/>
                <a:buSzTx/>
                <a:tabLst/>
              </a:pPr>
              <a:endParaRPr lang="en-GB" sz="1800" dirty="0">
                <a:solidFill>
                  <a:schemeClr val="bg1"/>
                </a:solidFill>
                <a:latin typeface="Segoe UI Light" panose="020B0502040204020203" pitchFamily="34" charset="0"/>
              </a:endParaRPr>
            </a:p>
          </p:txBody>
        </p:sp>
        <p:sp>
          <p:nvSpPr>
            <p:cNvPr id="133" name="Rectangle 132"/>
            <p:cNvSpPr>
              <a:spLocks noChangeAspect="1"/>
            </p:cNvSpPr>
            <p:nvPr/>
          </p:nvSpPr>
          <p:spPr bwMode="gray">
            <a:xfrm>
              <a:off x="8365820" y="3031318"/>
              <a:ext cx="270000" cy="540000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endParaRPr lang="en-GB" sz="2800" dirty="0">
                <a:solidFill>
                  <a:schemeClr val="bg1"/>
                </a:solidFill>
                <a:latin typeface="Segoe UI Light" panose="020B0502040204020203" pitchFamily="34" charset="0"/>
              </a:endParaRPr>
            </a:p>
          </p:txBody>
        </p:sp>
      </p:grpSp>
      <p:sp>
        <p:nvSpPr>
          <p:cNvPr id="18" name="TextBox 17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445340"/>
      </p:ext>
    </p:extLst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70569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552451" y="1763713"/>
            <a:ext cx="9594850" cy="48831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694986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eport - Title, Full Page Content - Colou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2859" y="1116335"/>
            <a:ext cx="2735609" cy="431480"/>
          </a:xfrm>
          <a:solidFill>
            <a:schemeClr val="accent3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2449" y="1764295"/>
            <a:ext cx="9594851" cy="4882568"/>
          </a:xfrm>
        </p:spPr>
        <p:txBody>
          <a:bodyPr/>
          <a:lstStyle>
            <a:lvl1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rame 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078516"/>
      </p:ext>
    </p:extLst>
  </p:cSld>
  <p:clrMapOvr>
    <a:masterClrMapping/>
  </p:clrMapOvr>
  <p:transition>
    <p:fade/>
  </p:transition>
  <p:hf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- Title+Sub, Full Page Content - Colou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0973" y="910240"/>
            <a:ext cx="2735609" cy="431480"/>
          </a:xfrm>
          <a:solidFill>
            <a:schemeClr val="accent3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6050" y="1963738"/>
            <a:ext cx="9611250" cy="4683126"/>
          </a:xfrm>
        </p:spPr>
        <p:txBody>
          <a:bodyPr/>
          <a:lstStyle>
            <a:lvl1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rame 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 userDrawn="1"/>
        </p:nvSpPr>
        <p:spPr bwMode="gray">
          <a:xfrm>
            <a:off x="550973" y="1410227"/>
            <a:ext cx="993395" cy="304699"/>
          </a:xfrm>
          <a:prstGeom prst="rect">
            <a:avLst/>
          </a:prstGeo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 lvl="0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bg2"/>
              </a:buClr>
              <a:buFont typeface="Wingdings" panose="05000000000000000000" pitchFamily="2" charset="2"/>
              <a:buNone/>
              <a:defRPr b="1">
                <a:solidFill>
                  <a:schemeClr val="bg1"/>
                </a:solidFill>
                <a:latin typeface="+mj-lt"/>
              </a:defRPr>
            </a:lvl1pPr>
            <a:lvl2pPr marL="447675" indent="-174625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200"/>
            </a:lvl2pPr>
            <a:lvl3pPr marL="720725" indent="-1841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2"/>
              </a:buClr>
              <a:buFont typeface="Geomanist Light" pitchFamily="50" charset="0"/>
              <a:buChar char="–"/>
              <a:defRPr sz="1200"/>
            </a:lvl3pPr>
            <a:lvl4pPr marL="984250" indent="-174625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2"/>
              </a:buClr>
              <a:buFont typeface="Geomanist Light" pitchFamily="50" charset="0"/>
              <a:buChar char="–"/>
              <a:defRPr sz="1200"/>
            </a:lvl4pPr>
            <a:lvl5pPr marL="1257300" indent="-1841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2"/>
              </a:buClr>
              <a:buFont typeface="Geomanist Light" pitchFamily="50" charset="0"/>
              <a:buChar char="–"/>
              <a:defRPr sz="12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lvl="0">
              <a:buFontTx/>
              <a:buNone/>
            </a:pPr>
            <a:r>
              <a:rPr lang="en-US" dirty="0"/>
              <a:t>Subtitle</a:t>
            </a:r>
          </a:p>
        </p:txBody>
      </p:sp>
      <p:sp>
        <p:nvSpPr>
          <p:cNvPr id="10" name="TextBox 9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44890"/>
      </p:ext>
    </p:extLst>
  </p:cSld>
  <p:clrMapOvr>
    <a:masterClrMapping/>
  </p:clrMapOvr>
  <p:transition>
    <p:fade/>
  </p:transition>
  <p:hf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port - Title,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449" y="1105778"/>
            <a:ext cx="262884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552450" y="1763713"/>
            <a:ext cx="6280150" cy="4699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053944" y="182880"/>
            <a:ext cx="3444514" cy="7197407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664501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Full Page Content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450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52450" y="6640403"/>
            <a:ext cx="6280150" cy="180000"/>
          </a:xfrm>
          <a:noFill/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base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4" y="6643508"/>
            <a:ext cx="2940049" cy="180000"/>
          </a:xfrm>
          <a:noFill/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source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17186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Fly v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gray">
          <a:xfrm>
            <a:off x="176464" y="179388"/>
            <a:ext cx="10350662" cy="3601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50057" y="3996657"/>
            <a:ext cx="3734337" cy="626701"/>
          </a:xfrm>
          <a:solidFill>
            <a:schemeClr val="accent3"/>
          </a:solidFill>
        </p:spPr>
        <p:txBody>
          <a:bodyPr anchor="b"/>
          <a:lstStyle>
            <a:lvl1pPr algn="l">
              <a:defRPr sz="3600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50059" y="4682591"/>
            <a:ext cx="3055242" cy="478968"/>
          </a:xfrm>
          <a:solidFill>
            <a:schemeClr val="accent2"/>
          </a:solidFill>
        </p:spPr>
        <p:txBody>
          <a:bodyPr wrap="none" lIns="72000" tIns="36000" rIns="72000" bIns="36000" rtlCol="0" anchor="t">
            <a:spAutoFit/>
          </a:bodyPr>
          <a:lstStyle>
            <a:lvl1pPr marL="0" indent="0">
              <a:buNone/>
              <a:defRPr lang="en-GB" sz="2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9937" y="5220791"/>
            <a:ext cx="6309651" cy="1426072"/>
          </a:xfrm>
        </p:spPr>
        <p:txBody>
          <a:bodyPr wrap="square"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5" name="Frame 24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176464" y="179388"/>
            <a:ext cx="10335961" cy="3421243"/>
          </a:xfrm>
          <a:solidFill>
            <a:schemeClr val="bg1"/>
          </a:solidFill>
        </p:spPr>
        <p:txBody>
          <a:bodyPr/>
          <a:lstStyle>
            <a:lvl1pPr>
              <a:defRPr sz="1400"/>
            </a:lvl1pPr>
          </a:lstStyle>
          <a:p>
            <a:r>
              <a:rPr lang="en-GB" dirty="0"/>
              <a:t>Picture placeholder – insert image here</a:t>
            </a:r>
          </a:p>
        </p:txBody>
      </p:sp>
      <p:sp>
        <p:nvSpPr>
          <p:cNvPr id="14" name="TextBox 13"/>
          <p:cNvSpPr txBox="1"/>
          <p:nvPr userDrawn="1"/>
        </p:nvSpPr>
        <p:spPr bwMode="gray">
          <a:xfrm>
            <a:off x="53889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76994"/>
      </p:ext>
    </p:extLst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5113" y="711142"/>
            <a:ext cx="2543883" cy="442035"/>
          </a:xfrm>
        </p:spPr>
        <p:txBody>
          <a:bodyPr/>
          <a:lstStyle>
            <a:lvl1pPr algn="l">
              <a:defRPr b="1" baseline="0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552451" y="1763713"/>
            <a:ext cx="9594850" cy="469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47717" y="1251247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2871147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Full, Base, Source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5113" y="711142"/>
            <a:ext cx="2543883" cy="442035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47717" y="6640403"/>
            <a:ext cx="6284883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5" y="6640403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422123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(3 Columns) Title,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2450" y="1104490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52450" y="1763714"/>
            <a:ext cx="9594850" cy="4883150"/>
          </a:xfrm>
        </p:spPr>
        <p:txBody>
          <a:bodyPr numCol="3" spcCol="36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5543696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(3 Columns) Title, Full Page Content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48801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48801" y="6640403"/>
            <a:ext cx="6283799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5" y="6640403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 numCol="3" spcCol="36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248503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(3 Columns) Title, Subtitle,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5113" y="711142"/>
            <a:ext cx="2543883" cy="442035"/>
          </a:xfrm>
        </p:spPr>
        <p:txBody>
          <a:bodyPr/>
          <a:lstStyle>
            <a:lvl1pPr algn="l">
              <a:defRPr b="1" baseline="0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547717" y="1763713"/>
            <a:ext cx="9599584" cy="4883150"/>
          </a:xfrm>
        </p:spPr>
        <p:txBody>
          <a:bodyPr numCol="3" spcCol="36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297934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(3 Columns) Title, Subtitle, Full, Base, Source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5113" y="752238"/>
            <a:ext cx="2543883" cy="442035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47717" y="6645515"/>
            <a:ext cx="6284883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5" y="6645515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552450" y="1764296"/>
            <a:ext cx="9594850" cy="4698417"/>
          </a:xfrm>
        </p:spPr>
        <p:txBody>
          <a:bodyPr numCol="3" spcCol="36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 marL="176213" indent="-176213"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645250"/>
      </p:ext>
    </p:extLst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Long title &amp; Question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3887788" y="2189026"/>
            <a:ext cx="6259513" cy="4273687"/>
          </a:xfrm>
        </p:spPr>
        <p:txBody>
          <a:bodyPr lIns="0" tIns="0" rIns="0" bIns="0"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552450" y="2611382"/>
            <a:ext cx="2922588" cy="3851331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 b="1">
                <a:latin typeface="+mj-lt"/>
              </a:defRPr>
            </a:lvl1pPr>
          </a:lstStyle>
          <a:p>
            <a:pPr lvl="0"/>
            <a:r>
              <a:rPr lang="en-US" dirty="0"/>
              <a:t>Question text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58358" y="2233604"/>
            <a:ext cx="277320" cy="270843"/>
          </a:xfrm>
          <a:solidFill>
            <a:schemeClr val="tx2"/>
          </a:solidFill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Q#</a:t>
            </a:r>
            <a:endParaRPr lang="en-GB" dirty="0"/>
          </a:p>
        </p:txBody>
      </p:sp>
      <p:sp>
        <p:nvSpPr>
          <p:cNvPr id="18" name="Title 17"/>
          <p:cNvSpPr>
            <a:spLocks noGrp="1"/>
          </p:cNvSpPr>
          <p:nvPr>
            <p:ph type="title" hasCustomPrompt="1"/>
          </p:nvPr>
        </p:nvSpPr>
        <p:spPr>
          <a:xfrm>
            <a:off x="475430" y="684287"/>
            <a:ext cx="7840590" cy="515901"/>
          </a:xfrm>
          <a:noFill/>
        </p:spPr>
        <p:txBody>
          <a:bodyPr wrap="none">
            <a:spAutoFit/>
          </a:bodyPr>
          <a:lstStyle>
            <a:lvl1pPr>
              <a:lnSpc>
                <a:spcPct val="120000"/>
              </a:lnSpc>
              <a:defRPr lang="en-GB" dirty="0">
                <a:solidFill>
                  <a:srgbClr val="FFFFFF"/>
                </a:solidFill>
                <a:effectLst/>
                <a:highlight>
                  <a:srgbClr val="000000"/>
                </a:highlight>
                <a:cs typeface="Times New Roman"/>
              </a:defRPr>
            </a:lvl1pPr>
          </a:lstStyle>
          <a:p>
            <a:pPr marL="0" lvl="0" algn="l"/>
            <a:r>
              <a:rPr lang="en-US" dirty="0"/>
              <a:t>Long titles Click to edit Master title allows for 3 lines.</a:t>
            </a:r>
            <a:endParaRPr lang="en-GB" dirty="0"/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52450" y="6650677"/>
            <a:ext cx="6280150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31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5" y="6650677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</p:spTree>
    <p:extLst>
      <p:ext uri="{BB962C8B-B14F-4D97-AF65-F5344CB8AC3E}">
        <p14:creationId xmlns:p14="http://schemas.microsoft.com/office/powerpoint/2010/main" val="2065931048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2xContent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552450" y="1763713"/>
            <a:ext cx="6280150" cy="50403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7218364" y="1763713"/>
            <a:ext cx="2928936" cy="50403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4714" y="1105778"/>
            <a:ext cx="2713802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051437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2xContent v1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48801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52450" y="6650677"/>
            <a:ext cx="6280150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5" y="6650677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548801" y="1763713"/>
            <a:ext cx="6283800" cy="4699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7218364" y="1763713"/>
            <a:ext cx="2940050" cy="4699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031064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2xContent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5113" y="711142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555113" y="1763713"/>
            <a:ext cx="6277488" cy="48831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218364" y="1763713"/>
            <a:ext cx="2928936" cy="48831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66303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statement with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180975" y="179388"/>
            <a:ext cx="10331450" cy="7200900"/>
          </a:xfrm>
          <a:solidFill>
            <a:schemeClr val="tx1"/>
          </a:solidFill>
        </p:spPr>
        <p:txBody>
          <a:bodyPr>
            <a:normAutofit/>
          </a:bodyPr>
          <a:lstStyle>
            <a:lvl1pPr>
              <a:defRPr sz="16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icon to place image (or select frame and copy/paste image into it)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8208" y="7373063"/>
            <a:ext cx="7345363" cy="215900"/>
          </a:xfrm>
        </p:spPr>
        <p:txBody>
          <a:bodyPr>
            <a:noAutofit/>
          </a:bodyPr>
          <a:lstStyle>
            <a:lvl1pPr marL="0" indent="0">
              <a:buNone/>
              <a:defRPr sz="700" baseline="0">
                <a:solidFill>
                  <a:schemeClr val="tx1"/>
                </a:solidFill>
                <a:latin typeface="Segoe UI Light" panose="020B0502040204020203" pitchFamily="34" charset="0"/>
              </a:defRPr>
            </a:lvl1pPr>
            <a:lvl2pPr marL="457200" indent="0">
              <a:buNone/>
              <a:defRPr sz="1100">
                <a:latin typeface="Segoe UI Light" panose="020B0502040204020203" pitchFamily="34" charset="0"/>
              </a:defRPr>
            </a:lvl2pPr>
            <a:lvl3pPr marL="914400" indent="0">
              <a:buNone/>
              <a:defRPr sz="1050">
                <a:latin typeface="Segoe UI Light" panose="020B0502040204020203" pitchFamily="34" charset="0"/>
              </a:defRPr>
            </a:lvl3pPr>
            <a:lvl4pPr marL="1371600" indent="0">
              <a:buNone/>
              <a:defRPr sz="1000">
                <a:latin typeface="Segoe UI Light" panose="020B0502040204020203" pitchFamily="34" charset="0"/>
              </a:defRPr>
            </a:lvl4pPr>
            <a:lvl5pPr marL="1828800" indent="0">
              <a:buNone/>
              <a:defRPr sz="1000">
                <a:latin typeface="Segoe UI Light" panose="020B0502040204020203" pitchFamily="34" charset="0"/>
              </a:defRPr>
            </a:lvl5pPr>
          </a:lstStyle>
          <a:p>
            <a:pPr lvl="0"/>
            <a:r>
              <a:rPr lang="en-US" dirty="0"/>
              <a:t>Document Name | Date | Version xx | Public : Internal Use Only | Confidential | Strictly Confidential    (DELETE CLASSIFICATION)</a:t>
            </a:r>
          </a:p>
        </p:txBody>
      </p:sp>
      <p:sp>
        <p:nvSpPr>
          <p:cNvPr id="158" name="Frame 157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61826" y="2563773"/>
            <a:ext cx="4147527" cy="781171"/>
          </a:xfrm>
          <a:solidFill>
            <a:schemeClr val="accent3"/>
          </a:solidFill>
        </p:spPr>
        <p:txBody>
          <a:bodyPr wrap="none" lIns="72000" tIns="18000" rIns="72000" bIns="18000" rtlCol="0" anchor="ctr">
            <a:spAutoFit/>
          </a:bodyPr>
          <a:lstStyle>
            <a:lvl1pPr marL="0" indent="0" algn="l">
              <a:buFontTx/>
              <a:buNone/>
              <a:defRPr lang="en-US" sz="4400" b="1" dirty="0" smtClean="0">
                <a:solidFill>
                  <a:schemeClr val="bg1"/>
                </a:solidFill>
                <a:latin typeface="+mj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Sentence line 2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62545" y="3496238"/>
            <a:ext cx="4147527" cy="781171"/>
          </a:xfrm>
          <a:solidFill>
            <a:schemeClr val="accent3"/>
          </a:solidFill>
        </p:spPr>
        <p:txBody>
          <a:bodyPr vert="horz" wrap="none" lIns="72000" tIns="18000" rIns="72000" bIns="18000" rtlCol="0" anchor="ctr">
            <a:spAutoFit/>
          </a:bodyPr>
          <a:lstStyle>
            <a:lvl1pPr marL="0" indent="0" algn="l">
              <a:buFontTx/>
              <a:buNone/>
              <a:defRPr lang="en-US" sz="4400" b="1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Sentence line 3</a:t>
            </a:r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563264" y="4428703"/>
            <a:ext cx="4147527" cy="781171"/>
          </a:xfrm>
          <a:solidFill>
            <a:schemeClr val="accent3"/>
          </a:solidFill>
        </p:spPr>
        <p:txBody>
          <a:bodyPr vert="horz" wrap="none" lIns="72000" tIns="18000" rIns="72000" bIns="18000" rtlCol="0" anchor="ctr">
            <a:spAutoFit/>
          </a:bodyPr>
          <a:lstStyle>
            <a:lvl1pPr marL="0" indent="0" algn="l">
              <a:buFontTx/>
              <a:buNone/>
              <a:defRPr lang="en-US" sz="4400" b="1" baseline="0" smtClean="0">
                <a:solidFill>
                  <a:schemeClr val="bg1"/>
                </a:solidFill>
                <a:latin typeface="+mj-lt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Sentence line 4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61107" y="1631308"/>
            <a:ext cx="4147527" cy="781171"/>
          </a:xfrm>
          <a:solidFill>
            <a:schemeClr val="accent3"/>
          </a:solidFill>
        </p:spPr>
        <p:txBody>
          <a:bodyPr wrap="none" lIns="72000" tIns="18000" rIns="72000" bIns="18000" rtlCol="0" anchor="ctr">
            <a:spAutoFit/>
          </a:bodyPr>
          <a:lstStyle>
            <a:lvl1pPr marL="0" indent="0" algn="l">
              <a:buFontTx/>
              <a:buNone/>
              <a:defRPr lang="en-US" sz="4400" b="1" dirty="0" smtClean="0">
                <a:solidFill>
                  <a:schemeClr val="bg1"/>
                </a:solidFill>
                <a:latin typeface="+mj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/>
              <a:t>Sentence line 1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920246"/>
      </p:ext>
    </p:extLst>
  </p:cSld>
  <p:clrMapOvr>
    <a:masterClrMapping/>
  </p:clrMapOvr>
  <p:transition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2xContent v1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5113" y="711142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547717" y="6635331"/>
            <a:ext cx="6284883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218365" y="6635331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552450" y="1763713"/>
            <a:ext cx="6280150" cy="469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/>
          </p:nvPr>
        </p:nvSpPr>
        <p:spPr>
          <a:xfrm>
            <a:off x="7218364" y="1763713"/>
            <a:ext cx="2928936" cy="469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576328"/>
      </p:ext>
    </p:extLst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2xContent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0473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552450" y="1763713"/>
            <a:ext cx="4616450" cy="48831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5521326" y="1763713"/>
            <a:ext cx="4625974" cy="48831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783514"/>
      </p:ext>
    </p:extLst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2xContent v2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0473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50472" y="6640403"/>
            <a:ext cx="6282128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5" y="6640403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550472" y="1763713"/>
            <a:ext cx="4618427" cy="469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5521326" y="1763713"/>
            <a:ext cx="4625974" cy="4699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313285"/>
      </p:ext>
    </p:extLst>
  </p:cSld>
  <p:clrMapOvr>
    <a:masterClrMapping/>
  </p:clrMapOvr>
  <p:transition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2xContent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65161" y="711142"/>
            <a:ext cx="2543883" cy="442035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547716" y="1763713"/>
            <a:ext cx="4621183" cy="48831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521326" y="1763713"/>
            <a:ext cx="4625974" cy="48831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9401755"/>
      </p:ext>
    </p:extLst>
  </p:cSld>
  <p:clrMapOvr>
    <a:masterClrMapping/>
  </p:clrMapOvr>
  <p:transition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2xContent v2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65161" y="711142"/>
            <a:ext cx="2543883" cy="442035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552450" y="6650677"/>
            <a:ext cx="6280150" cy="180000"/>
          </a:xfrm>
          <a:noFill/>
        </p:spPr>
        <p:txBody>
          <a:bodyPr vert="horz" lIns="72000" tIns="0" rIns="72000" bIns="3600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218365" y="6650677"/>
            <a:ext cx="2928936" cy="180000"/>
          </a:xfrm>
          <a:noFill/>
        </p:spPr>
        <p:txBody>
          <a:bodyPr vert="horz" lIns="72000" tIns="0" rIns="72000" bIns="3600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552450" y="1763713"/>
            <a:ext cx="4614863" cy="469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/>
          </p:nvPr>
        </p:nvSpPr>
        <p:spPr>
          <a:xfrm>
            <a:off x="5521326" y="1763713"/>
            <a:ext cx="4625974" cy="469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577861" y="1241425"/>
            <a:ext cx="2754005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585028"/>
      </p:ext>
    </p:extLst>
  </p:cSld>
  <p:clrMapOvr>
    <a:masterClrMapping/>
  </p:clrMapOvr>
  <p:transition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3x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552450" y="1763714"/>
            <a:ext cx="2941200" cy="469899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890939" y="1763714"/>
            <a:ext cx="2941200" cy="469899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7211498" y="1763714"/>
            <a:ext cx="2941200" cy="469899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60521" y="711142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6369420"/>
      </p:ext>
    </p:extLst>
  </p:cSld>
  <p:clrMapOvr>
    <a:masterClrMapping/>
  </p:clrMapOvr>
  <p:transition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3xContent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552450" y="6650677"/>
            <a:ext cx="6280150" cy="180000"/>
          </a:xfrm>
          <a:noFill/>
        </p:spPr>
        <p:txBody>
          <a:bodyPr vert="horz" lIns="72000" tIns="0" rIns="72000" bIns="3600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218365" y="6650677"/>
            <a:ext cx="2928936" cy="180000"/>
          </a:xfrm>
          <a:noFill/>
        </p:spPr>
        <p:txBody>
          <a:bodyPr vert="horz" lIns="72000" tIns="0" rIns="72000" bIns="3600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560187" y="1763713"/>
            <a:ext cx="2941200" cy="4699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3884793" y="1763713"/>
            <a:ext cx="2941200" cy="46990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6" hasCustomPrompt="1"/>
          </p:nvPr>
        </p:nvSpPr>
        <p:spPr>
          <a:xfrm>
            <a:off x="7209398" y="1763713"/>
            <a:ext cx="2941200" cy="46990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60521" y="711142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5586196"/>
      </p:ext>
    </p:extLst>
  </p:cSld>
  <p:clrMapOvr>
    <a:masterClrMapping/>
  </p:clrMapOvr>
  <p:transition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3x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557656" y="1763713"/>
            <a:ext cx="2941200" cy="48831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880310" y="1763713"/>
            <a:ext cx="2941200" cy="48831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200433" y="1763713"/>
            <a:ext cx="2941200" cy="48831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7656" y="711142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57656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568597"/>
      </p:ext>
    </p:extLst>
  </p:cSld>
  <p:clrMapOvr>
    <a:masterClrMapping/>
  </p:clrMapOvr>
  <p:transition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3xContent v3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42175" y="6645605"/>
            <a:ext cx="6279335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2823" y="6645605"/>
            <a:ext cx="293777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551222" y="1763713"/>
            <a:ext cx="2941200" cy="4699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 hasCustomPrompt="1"/>
          </p:nvPr>
        </p:nvSpPr>
        <p:spPr>
          <a:xfrm>
            <a:off x="3880310" y="1763713"/>
            <a:ext cx="2941200" cy="4699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8" hasCustomPrompt="1"/>
          </p:nvPr>
        </p:nvSpPr>
        <p:spPr>
          <a:xfrm>
            <a:off x="7209398" y="1763713"/>
            <a:ext cx="2941200" cy="4699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5113" y="711142"/>
            <a:ext cx="2543883" cy="442035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51812"/>
      </p:ext>
    </p:extLst>
  </p:cSld>
  <p:clrMapOvr>
    <a:masterClrMapping/>
  </p:clrMapOvr>
  <p:transition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2xContent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1"/>
          </p:nvPr>
        </p:nvSpPr>
        <p:spPr>
          <a:xfrm>
            <a:off x="3887788" y="1763713"/>
            <a:ext cx="6259512" cy="50403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0473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550473" y="1764295"/>
            <a:ext cx="2924566" cy="5039730"/>
          </a:xfrm>
        </p:spPr>
        <p:txBody>
          <a:bodyPr/>
          <a:lstStyle>
            <a:lvl1pPr>
              <a:lnSpc>
                <a:spcPct val="120000"/>
              </a:lnSpc>
              <a:spcBef>
                <a:spcPts val="1800"/>
              </a:spcBef>
              <a:defRPr/>
            </a:lvl1pPr>
            <a:lvl2pPr>
              <a:lnSpc>
                <a:spcPct val="120000"/>
              </a:lnSpc>
              <a:spcBef>
                <a:spcPts val="1800"/>
              </a:spcBef>
              <a:defRPr/>
            </a:lvl2pPr>
            <a:lvl3pPr>
              <a:lnSpc>
                <a:spcPct val="120000"/>
              </a:lnSpc>
              <a:spcBef>
                <a:spcPts val="1800"/>
              </a:spcBef>
              <a:defRPr/>
            </a:lvl3pPr>
            <a:lvl4pPr>
              <a:lnSpc>
                <a:spcPct val="120000"/>
              </a:lnSpc>
              <a:spcBef>
                <a:spcPts val="1800"/>
              </a:spcBef>
              <a:defRPr/>
            </a:lvl4pPr>
            <a:lvl5pPr>
              <a:lnSpc>
                <a:spcPct val="120000"/>
              </a:lnSpc>
              <a:spcBef>
                <a:spcPts val="1800"/>
              </a:spcBef>
              <a:defRPr/>
            </a:lvl5pPr>
          </a:lstStyle>
          <a:p>
            <a:pPr lvl="0"/>
            <a:r>
              <a:rPr lang="en-US" dirty="0"/>
              <a:t>Click to add text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02640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- Statement with colour fil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rame 13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 bwMode="gray">
          <a:xfrm>
            <a:off x="53889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2" name="Text Placeholder 6"/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550432" y="1764407"/>
            <a:ext cx="4147527" cy="743894"/>
          </a:xfrm>
          <a:solidFill>
            <a:schemeClr val="accent3"/>
          </a:solidFill>
        </p:spPr>
        <p:txBody>
          <a:bodyPr vert="horz" wrap="none" lIns="72000" tIns="144000" rIns="72000" bIns="72000" rtlCol="0" anchor="ctr">
            <a:spAutoFit/>
          </a:bodyPr>
          <a:lstStyle>
            <a:lvl1pPr marL="314080" indent="-314080">
              <a:buFontTx/>
              <a:buNone/>
              <a:defRPr lang="en-US" sz="4400" b="1" baseline="0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lnSpc>
                <a:spcPts val="4100"/>
              </a:lnSpc>
              <a:spcBef>
                <a:spcPts val="0"/>
              </a:spcBef>
            </a:pPr>
            <a:r>
              <a:rPr lang="en-US" dirty="0"/>
              <a:t>Sentence line 1</a:t>
            </a:r>
          </a:p>
        </p:txBody>
      </p:sp>
      <p:sp>
        <p:nvSpPr>
          <p:cNvPr id="14" name="Text Placeholder 10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550432" y="2816944"/>
            <a:ext cx="4147527" cy="743894"/>
          </a:xfrm>
          <a:solidFill>
            <a:schemeClr val="accent3"/>
          </a:solidFill>
        </p:spPr>
        <p:txBody>
          <a:bodyPr vert="horz" wrap="none" lIns="72000" tIns="144000" rIns="72000" bIns="72000" rtlCol="0" anchor="ctr">
            <a:spAutoFit/>
          </a:bodyPr>
          <a:lstStyle>
            <a:lvl1pPr algn="l">
              <a:buFontTx/>
              <a:buNone/>
              <a:defRPr lang="en-US" sz="4400" b="1" baseline="0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lnSpc>
                <a:spcPts val="4100"/>
              </a:lnSpc>
              <a:spcBef>
                <a:spcPts val="0"/>
              </a:spcBef>
              <a:buFontTx/>
              <a:buNone/>
            </a:pPr>
            <a:r>
              <a:rPr lang="en-US" dirty="0"/>
              <a:t>Sentence line 2</a:t>
            </a:r>
          </a:p>
        </p:txBody>
      </p:sp>
      <p:sp>
        <p:nvSpPr>
          <p:cNvPr id="15" name="Text Placeholder 14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550432" y="3869482"/>
            <a:ext cx="4147527" cy="743894"/>
          </a:xfrm>
          <a:solidFill>
            <a:schemeClr val="accent3"/>
          </a:solidFill>
        </p:spPr>
        <p:txBody>
          <a:bodyPr vert="horz" wrap="none" lIns="72000" tIns="144000" rIns="72000" bIns="72000" rtlCol="0" anchor="ctr">
            <a:spAutoFit/>
          </a:bodyPr>
          <a:lstStyle>
            <a:lvl1pPr marL="314080" indent="-314080">
              <a:buFontTx/>
              <a:buNone/>
              <a:defRPr lang="en-US" sz="4400" b="1" baseline="0" dirty="0" smtClean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lnSpc>
                <a:spcPts val="4100"/>
              </a:lnSpc>
              <a:spcBef>
                <a:spcPts val="0"/>
              </a:spcBef>
            </a:pPr>
            <a:r>
              <a:rPr lang="en-US" dirty="0"/>
              <a:t>Sentence line 3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49714" y="4922019"/>
            <a:ext cx="4147527" cy="743894"/>
          </a:xfrm>
          <a:solidFill>
            <a:schemeClr val="accent3"/>
          </a:solidFill>
        </p:spPr>
        <p:txBody>
          <a:bodyPr vert="horz" wrap="none" lIns="72000" tIns="144000" rIns="72000" bIns="72000" rtlCol="0" anchor="ctr">
            <a:spAutoFit/>
          </a:bodyPr>
          <a:lstStyle>
            <a:lvl1pPr>
              <a:buFontTx/>
              <a:buNone/>
              <a:defRPr lang="en-GB" sz="4400" b="1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lnSpc>
                <a:spcPts val="4100"/>
              </a:lnSpc>
              <a:spcBef>
                <a:spcPts val="0"/>
              </a:spcBef>
              <a:buFontTx/>
              <a:buNone/>
            </a:pPr>
            <a:r>
              <a:rPr lang="en-US" dirty="0"/>
              <a:t>Sentence line 4</a:t>
            </a:r>
            <a:endParaRPr lang="en-GB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214738"/>
      </p:ext>
    </p:extLst>
  </p:cSld>
  <p:clrMapOvr>
    <a:masterClrMapping/>
  </p:clrMapOvr>
  <p:transition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2xContent v3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0473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50473" y="6660951"/>
            <a:ext cx="6282127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5" y="6660951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552450" y="1763713"/>
            <a:ext cx="2922588" cy="469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3887788" y="1763713"/>
            <a:ext cx="6259512" cy="4699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3719127"/>
      </p:ext>
    </p:extLst>
  </p:cSld>
  <p:clrMapOvr>
    <a:masterClrMapping/>
  </p:clrMapOvr>
  <p:transition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2xContent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5113" y="711142"/>
            <a:ext cx="2543883" cy="442035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547716" y="1763713"/>
            <a:ext cx="2927321" cy="5040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887788" y="1763713"/>
            <a:ext cx="6259512" cy="5040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564071"/>
      </p:ext>
    </p:extLst>
  </p:cSld>
  <p:clrMapOvr>
    <a:masterClrMapping/>
  </p:clrMapOvr>
  <p:transition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, 2xContent v3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5113" y="711142"/>
            <a:ext cx="2543883" cy="442035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547716" y="6660951"/>
            <a:ext cx="6284884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218365" y="6660951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547716" y="1763713"/>
            <a:ext cx="2927321" cy="4699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/>
          </p:nvPr>
        </p:nvSpPr>
        <p:spPr>
          <a:xfrm>
            <a:off x="3887788" y="1763713"/>
            <a:ext cx="6259512" cy="469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525737"/>
      </p:ext>
    </p:extLst>
  </p:cSld>
  <p:clrMapOvr>
    <a:masterClrMapping/>
  </p:clrMapOvr>
  <p:transition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0473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4361735"/>
      </p:ext>
    </p:extLst>
  </p:cSld>
  <p:clrMapOvr>
    <a:masterClrMapping/>
  </p:clrMapOvr>
  <p:transition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 Only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0473" y="1105778"/>
            <a:ext cx="2543883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50473" y="6640403"/>
            <a:ext cx="6282127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5" y="6640403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</p:spTree>
    <p:extLst>
      <p:ext uri="{BB962C8B-B14F-4D97-AF65-F5344CB8AC3E}">
        <p14:creationId xmlns:p14="http://schemas.microsoft.com/office/powerpoint/2010/main" val="3559134151"/>
      </p:ext>
    </p:extLst>
  </p:cSld>
  <p:clrMapOvr>
    <a:masterClrMapping/>
  </p:clrMapOvr>
  <p:transition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6167" y="711142"/>
            <a:ext cx="2980285" cy="442035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/>
              <a:t>Click to Master title</a:t>
            </a:r>
            <a:endParaRPr lang="en-GB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713459"/>
      </p:ext>
    </p:extLst>
  </p:cSld>
  <p:clrMapOvr>
    <a:masterClrMapping/>
  </p:clrMapOvr>
  <p:transition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Title, Subtitle Only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556167" y="711142"/>
            <a:ext cx="2980285" cy="442035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en-US" dirty="0"/>
              <a:t>Click to Master title</a:t>
            </a:r>
            <a:endParaRPr lang="en-GB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547717" y="6640403"/>
            <a:ext cx="6284883" cy="187327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218365" y="6640403"/>
            <a:ext cx="2928936" cy="187327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b="0" dirty="0" smtClean="0">
                <a:latin typeface="+mj-lt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47717" y="1261521"/>
            <a:ext cx="2816522" cy="304699"/>
          </a:xfrm>
          <a:solidFill>
            <a:schemeClr val="tx2"/>
          </a:solidFill>
        </p:spPr>
        <p:txBody>
          <a:bodyPr vert="horz" wrap="none" lIns="72000" tIns="0" rIns="72000" bIns="0" rtlCol="0">
            <a:spAutoFit/>
          </a:bodyPr>
          <a:lstStyle>
            <a:lvl1pPr>
              <a:buFontTx/>
              <a:buNone/>
              <a:defRPr lang="en-GB" sz="18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/>
              <a:t>Click to edit Master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4751848"/>
      </p:ext>
    </p:extLst>
  </p:cSld>
  <p:clrMapOvr>
    <a:masterClrMapping/>
  </p:clrMapOvr>
  <p:transition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9249939"/>
      </p:ext>
    </p:extLst>
  </p:cSld>
  <p:clrMapOvr>
    <a:masterClrMapping/>
  </p:clrMapOvr>
  <p:transition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rt - Blank, Base,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52450" y="6645515"/>
            <a:ext cx="6307140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base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18365" y="6645515"/>
            <a:ext cx="2928936" cy="180000"/>
          </a:xfrm>
          <a:noFill/>
        </p:spPr>
        <p:txBody>
          <a:bodyPr vert="horz" lIns="0" tIns="0" rIns="0" bIns="0" rtlCol="0" anchor="b">
            <a:noAutofit/>
          </a:bodyPr>
          <a:lstStyle>
            <a:lvl1pPr algn="r">
              <a:defRPr lang="en-US" sz="800" dirty="0" smtClean="0">
                <a:latin typeface="+mj-lt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dirty="0"/>
              <a:t>Click to add source</a:t>
            </a:r>
          </a:p>
        </p:txBody>
      </p:sp>
    </p:spTree>
    <p:extLst>
      <p:ext uri="{BB962C8B-B14F-4D97-AF65-F5344CB8AC3E}">
        <p14:creationId xmlns:p14="http://schemas.microsoft.com/office/powerpoint/2010/main" val="563032043"/>
      </p:ext>
    </p:extLst>
  </p:cSld>
  <p:clrMapOvr>
    <a:masterClrMapping/>
  </p:clrMapOvr>
  <p:transition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port - Statem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666702" y="3328785"/>
            <a:ext cx="9360000" cy="903700"/>
          </a:xfrm>
          <a:noFill/>
        </p:spPr>
        <p:txBody>
          <a:bodyPr wrap="square" anchor="ctr"/>
          <a:lstStyle>
            <a:lvl1pPr>
              <a:defRPr sz="5400"/>
            </a:lvl1pPr>
          </a:lstStyle>
          <a:p>
            <a:r>
              <a:rPr lang="en-US" dirty="0"/>
              <a:t>Click to add statement</a:t>
            </a:r>
            <a:endParaRPr lang="en-GB" dirty="0"/>
          </a:p>
        </p:txBody>
      </p:sp>
      <p:sp>
        <p:nvSpPr>
          <p:cNvPr id="24" name="Frame 23"/>
          <p:cNvSpPr/>
          <p:nvPr userDrawn="1"/>
        </p:nvSpPr>
        <p:spPr bwMode="gray">
          <a:xfrm>
            <a:off x="0" y="-167"/>
            <a:ext cx="10693400" cy="7561430"/>
          </a:xfrm>
          <a:prstGeom prst="frame">
            <a:avLst>
              <a:gd name="adj1" fmla="val 23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39" y="6935525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89125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image" Target="../media/image1.emf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67.xml"/><Relationship Id="rId18" Type="http://schemas.openxmlformats.org/officeDocument/2006/relationships/slideLayout" Target="../slideLayouts/slideLayout72.xml"/><Relationship Id="rId26" Type="http://schemas.openxmlformats.org/officeDocument/2006/relationships/slideLayout" Target="../slideLayouts/slideLayout80.xml"/><Relationship Id="rId39" Type="http://schemas.openxmlformats.org/officeDocument/2006/relationships/slideLayout" Target="../slideLayouts/slideLayout93.xml"/><Relationship Id="rId3" Type="http://schemas.openxmlformats.org/officeDocument/2006/relationships/slideLayout" Target="../slideLayouts/slideLayout57.xml"/><Relationship Id="rId21" Type="http://schemas.openxmlformats.org/officeDocument/2006/relationships/slideLayout" Target="../slideLayouts/slideLayout75.xml"/><Relationship Id="rId34" Type="http://schemas.openxmlformats.org/officeDocument/2006/relationships/slideLayout" Target="../slideLayouts/slideLayout88.xml"/><Relationship Id="rId42" Type="http://schemas.openxmlformats.org/officeDocument/2006/relationships/slideLayout" Target="../slideLayouts/slideLayout96.xml"/><Relationship Id="rId47" Type="http://schemas.openxmlformats.org/officeDocument/2006/relationships/slideLayout" Target="../slideLayouts/slideLayout101.xml"/><Relationship Id="rId50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slideLayout" Target="../slideLayouts/slideLayout71.xml"/><Relationship Id="rId25" Type="http://schemas.openxmlformats.org/officeDocument/2006/relationships/slideLayout" Target="../slideLayouts/slideLayout79.xml"/><Relationship Id="rId33" Type="http://schemas.openxmlformats.org/officeDocument/2006/relationships/slideLayout" Target="../slideLayouts/slideLayout87.xml"/><Relationship Id="rId38" Type="http://schemas.openxmlformats.org/officeDocument/2006/relationships/slideLayout" Target="../slideLayouts/slideLayout92.xml"/><Relationship Id="rId46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70.xml"/><Relationship Id="rId20" Type="http://schemas.openxmlformats.org/officeDocument/2006/relationships/slideLayout" Target="../slideLayouts/slideLayout74.xml"/><Relationship Id="rId29" Type="http://schemas.openxmlformats.org/officeDocument/2006/relationships/slideLayout" Target="../slideLayouts/slideLayout83.xml"/><Relationship Id="rId41" Type="http://schemas.openxmlformats.org/officeDocument/2006/relationships/slideLayout" Target="../slideLayouts/slideLayout95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24" Type="http://schemas.openxmlformats.org/officeDocument/2006/relationships/slideLayout" Target="../slideLayouts/slideLayout78.xml"/><Relationship Id="rId32" Type="http://schemas.openxmlformats.org/officeDocument/2006/relationships/slideLayout" Target="../slideLayouts/slideLayout86.xml"/><Relationship Id="rId37" Type="http://schemas.openxmlformats.org/officeDocument/2006/relationships/slideLayout" Target="../slideLayouts/slideLayout91.xml"/><Relationship Id="rId40" Type="http://schemas.openxmlformats.org/officeDocument/2006/relationships/slideLayout" Target="../slideLayouts/slideLayout94.xml"/><Relationship Id="rId45" Type="http://schemas.openxmlformats.org/officeDocument/2006/relationships/slideLayout" Target="../slideLayouts/slideLayout99.xml"/><Relationship Id="rId53" Type="http://schemas.openxmlformats.org/officeDocument/2006/relationships/image" Target="../media/image1.emf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23" Type="http://schemas.openxmlformats.org/officeDocument/2006/relationships/slideLayout" Target="../slideLayouts/slideLayout77.xml"/><Relationship Id="rId28" Type="http://schemas.openxmlformats.org/officeDocument/2006/relationships/slideLayout" Target="../slideLayouts/slideLayout82.xml"/><Relationship Id="rId36" Type="http://schemas.openxmlformats.org/officeDocument/2006/relationships/slideLayout" Target="../slideLayouts/slideLayout90.xml"/><Relationship Id="rId49" Type="http://schemas.openxmlformats.org/officeDocument/2006/relationships/slideLayout" Target="../slideLayouts/slideLayout103.xml"/><Relationship Id="rId10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73.xml"/><Relationship Id="rId31" Type="http://schemas.openxmlformats.org/officeDocument/2006/relationships/slideLayout" Target="../slideLayouts/slideLayout85.xml"/><Relationship Id="rId44" Type="http://schemas.openxmlformats.org/officeDocument/2006/relationships/slideLayout" Target="../slideLayouts/slideLayout98.xml"/><Relationship Id="rId52" Type="http://schemas.openxmlformats.org/officeDocument/2006/relationships/theme" Target="../theme/theme2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Relationship Id="rId22" Type="http://schemas.openxmlformats.org/officeDocument/2006/relationships/slideLayout" Target="../slideLayouts/slideLayout76.xml"/><Relationship Id="rId27" Type="http://schemas.openxmlformats.org/officeDocument/2006/relationships/slideLayout" Target="../slideLayouts/slideLayout81.xml"/><Relationship Id="rId30" Type="http://schemas.openxmlformats.org/officeDocument/2006/relationships/slideLayout" Target="../slideLayouts/slideLayout84.xml"/><Relationship Id="rId35" Type="http://schemas.openxmlformats.org/officeDocument/2006/relationships/slideLayout" Target="../slideLayouts/slideLayout89.xml"/><Relationship Id="rId43" Type="http://schemas.openxmlformats.org/officeDocument/2006/relationships/slideLayout" Target="../slideLayouts/slideLayout97.xml"/><Relationship Id="rId48" Type="http://schemas.openxmlformats.org/officeDocument/2006/relationships/slideLayout" Target="../slideLayouts/slideLayout102.xml"/><Relationship Id="rId8" Type="http://schemas.openxmlformats.org/officeDocument/2006/relationships/slideLayout" Target="../slideLayouts/slideLayout62.xml"/><Relationship Id="rId51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180975" y="179387"/>
            <a:ext cx="10331450" cy="7200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 err="1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chemeClr val="bg1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556750" y="931956"/>
            <a:ext cx="3734337" cy="626701"/>
          </a:xfrm>
          <a:prstGeom prst="rect">
            <a:avLst/>
          </a:prstGeom>
          <a:solidFill>
            <a:schemeClr val="accent3"/>
          </a:solidFill>
        </p:spPr>
        <p:txBody>
          <a:bodyPr wrap="none" lIns="72000" tIns="36000" rIns="72000" bIns="36000" rtlCol="0" anchor="b">
            <a:spAutoFit/>
          </a:bodyPr>
          <a:lstStyle/>
          <a:p>
            <a:pPr marL="0" lvl="0" indent="0" algn="l">
              <a:spcBef>
                <a:spcPct val="20000"/>
              </a:spcBef>
              <a:buFont typeface="Arial" panose="020B0604020202020204" pitchFamily="34" charset="0"/>
            </a:pPr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46263" y="1950268"/>
            <a:ext cx="9601037" cy="45124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 bwMode="gray">
          <a:xfrm>
            <a:off x="542164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bg1"/>
                </a:solidFill>
                <a:latin typeface="Segoe UI Light" panose="020B0502040204020203" pitchFamily="34" charset="0"/>
              </a:rPr>
              <a:t>Law</a:t>
            </a:r>
            <a:r>
              <a:rPr lang="en-GB" sz="700" baseline="0" dirty="0">
                <a:solidFill>
                  <a:schemeClr val="bg1"/>
                </a:solidFill>
                <a:latin typeface="Segoe UI Light" panose="020B0502040204020203" pitchFamily="34" charset="0"/>
              </a:rPr>
              <a:t> Society of Scotland Survey of Members 2016 I Version 1 I Internal Use Only </a:t>
            </a:r>
            <a:endParaRPr lang="en-GB" sz="7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6923650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976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649" r:id="rId2"/>
    <p:sldLayoutId id="2147483670" r:id="rId3"/>
    <p:sldLayoutId id="2147483905" r:id="rId4"/>
    <p:sldLayoutId id="2147483874" r:id="rId5"/>
    <p:sldLayoutId id="2147483875" r:id="rId6"/>
    <p:sldLayoutId id="2147483883" r:id="rId7"/>
    <p:sldLayoutId id="2147483876" r:id="rId8"/>
    <p:sldLayoutId id="2147483672" r:id="rId9"/>
    <p:sldLayoutId id="2147483867" r:id="rId10"/>
    <p:sldLayoutId id="2147483882" r:id="rId11"/>
    <p:sldLayoutId id="2147483650" r:id="rId12"/>
    <p:sldLayoutId id="2147483673" r:id="rId13"/>
    <p:sldLayoutId id="2147483659" r:id="rId14"/>
    <p:sldLayoutId id="2147483674" r:id="rId15"/>
    <p:sldLayoutId id="2147483896" r:id="rId16"/>
    <p:sldLayoutId id="2147483662" r:id="rId17"/>
    <p:sldLayoutId id="2147483675" r:id="rId18"/>
    <p:sldLayoutId id="2147483660" r:id="rId19"/>
    <p:sldLayoutId id="2147483676" r:id="rId20"/>
    <p:sldLayoutId id="2147483663" r:id="rId21"/>
    <p:sldLayoutId id="2147483678" r:id="rId22"/>
    <p:sldLayoutId id="2147483664" r:id="rId23"/>
    <p:sldLayoutId id="2147483677" r:id="rId24"/>
    <p:sldLayoutId id="2147483665" r:id="rId25"/>
    <p:sldLayoutId id="2147483679" r:id="rId26"/>
    <p:sldLayoutId id="2147483666" r:id="rId27"/>
    <p:sldLayoutId id="2147483680" r:id="rId28"/>
    <p:sldLayoutId id="2147483775" r:id="rId29"/>
    <p:sldLayoutId id="2147483776" r:id="rId30"/>
    <p:sldLayoutId id="2147483777" r:id="rId31"/>
    <p:sldLayoutId id="2147483778" r:id="rId32"/>
    <p:sldLayoutId id="2147483667" r:id="rId33"/>
    <p:sldLayoutId id="2147483681" r:id="rId34"/>
    <p:sldLayoutId id="2147483668" r:id="rId35"/>
    <p:sldLayoutId id="2147483682" r:id="rId36"/>
    <p:sldLayoutId id="2147483669" r:id="rId37"/>
    <p:sldLayoutId id="2147483683" r:id="rId38"/>
    <p:sldLayoutId id="2147483902" r:id="rId39"/>
    <p:sldLayoutId id="2147483903" r:id="rId40"/>
    <p:sldLayoutId id="2147483904" r:id="rId41"/>
    <p:sldLayoutId id="2147483906" r:id="rId42"/>
    <p:sldLayoutId id="2147483907" r:id="rId43"/>
    <p:sldLayoutId id="2147483713" r:id="rId44"/>
    <p:sldLayoutId id="2147483908" r:id="rId45"/>
    <p:sldLayoutId id="2147483909" r:id="rId46"/>
    <p:sldLayoutId id="2147483910" r:id="rId47"/>
    <p:sldLayoutId id="2147483884" r:id="rId48"/>
    <p:sldLayoutId id="2147483888" r:id="rId49"/>
    <p:sldLayoutId id="2147483889" r:id="rId50"/>
    <p:sldLayoutId id="2147483860" r:id="rId51"/>
    <p:sldLayoutId id="2147483913" r:id="rId52"/>
    <p:sldLayoutId id="2147483921" r:id="rId53"/>
    <p:sldLayoutId id="2147483923" r:id="rId54"/>
  </p:sldLayoutIdLst>
  <p:transition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en-GB" sz="3600" b="1" kern="1200" smtClean="0">
          <a:solidFill>
            <a:schemeClr val="bg1"/>
          </a:solidFill>
          <a:latin typeface="+mj-lt"/>
          <a:ea typeface="+mn-ea"/>
          <a:cs typeface="+mn-cs"/>
        </a:defRPr>
      </a:lvl1pPr>
    </p:titleStyle>
    <p:bodyStyle>
      <a:lvl1pPr marL="273050" indent="-27305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Geomanist Light" pitchFamily="50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Geomanist Light" pitchFamily="50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Geomanist Light" pitchFamily="50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Geomanist Light" pitchFamily="50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gray">
          <a:xfrm>
            <a:off x="180975" y="179387"/>
            <a:ext cx="10331450" cy="7200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endParaRPr lang="en-GB" sz="28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552450" y="1106348"/>
            <a:ext cx="2543883" cy="442035"/>
          </a:xfrm>
          <a:prstGeom prst="rect">
            <a:avLst/>
          </a:prstGeom>
          <a:solidFill>
            <a:schemeClr val="bg2"/>
          </a:solidFill>
        </p:spPr>
        <p:txBody>
          <a:bodyPr wrap="none" lIns="72000" tIns="36000" rIns="72000" bIns="36000" rtlCol="0" anchor="t">
            <a:spAutoFit/>
          </a:bodyPr>
          <a:lstStyle/>
          <a:p>
            <a:pPr marL="0" lvl="0" indent="0" algn="l">
              <a:spcBef>
                <a:spcPct val="20000"/>
              </a:spcBef>
              <a:buFont typeface="Arial" panose="020B0604020202020204" pitchFamily="34" charset="0"/>
            </a:pPr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52450" y="1764296"/>
            <a:ext cx="9594850" cy="46984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 bwMode="gray">
          <a:xfrm>
            <a:off x="535048" y="7380288"/>
            <a:ext cx="4896000" cy="18097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Document Name Here  |  Month 2016</a:t>
            </a:r>
            <a:r>
              <a:rPr lang="en-GB" sz="700" baseline="0" dirty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en-GB" sz="700" dirty="0">
                <a:solidFill>
                  <a:schemeClr val="tx1"/>
                </a:solidFill>
                <a:latin typeface="Segoe UI Light" panose="020B0502040204020203" pitchFamily="34" charset="0"/>
              </a:rPr>
              <a:t>|  Version 1  |  Public  |  Internal Use Only  |  Confidential  |  Strictly  Confidential (DELETE CLASSIFICATION)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16203" y="7373871"/>
            <a:ext cx="576064" cy="19754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fld id="{08492756-E806-4604-9C5F-A6997CE6540C}" type="slidenum">
              <a:rPr lang="en-GB" sz="800" b="0" smtClean="0">
                <a:solidFill>
                  <a:sysClr val="windowText" lastClr="000000"/>
                </a:solidFill>
                <a:latin typeface="+mn-lt"/>
              </a:rPr>
              <a:pPr algn="r">
                <a:lnSpc>
                  <a:spcPct val="110000"/>
                </a:lnSpc>
                <a:spcBef>
                  <a:spcPts val="2400"/>
                </a:spcBef>
                <a:buClr>
                  <a:schemeClr val="bg2"/>
                </a:buClr>
              </a:pPr>
              <a:t>‹#›</a:t>
            </a:fld>
            <a:endParaRPr lang="en-GB" sz="800" b="0" dirty="0" err="1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6923650"/>
            <a:ext cx="2285329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9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868" r:id="rId2"/>
    <p:sldLayoutId id="2147483747" r:id="rId3"/>
    <p:sldLayoutId id="2147483749" r:id="rId4"/>
    <p:sldLayoutId id="2147483869" r:id="rId5"/>
    <p:sldLayoutId id="2147483870" r:id="rId6"/>
    <p:sldLayoutId id="2147483877" r:id="rId7"/>
    <p:sldLayoutId id="2147483878" r:id="rId8"/>
    <p:sldLayoutId id="2147483900" r:id="rId9"/>
    <p:sldLayoutId id="2147483751" r:id="rId10"/>
    <p:sldLayoutId id="2147483752" r:id="rId11"/>
    <p:sldLayoutId id="2147483880" r:id="rId12"/>
    <p:sldLayoutId id="2147483881" r:id="rId13"/>
    <p:sldLayoutId id="2147483879" r:id="rId14"/>
    <p:sldLayoutId id="2147483753" r:id="rId15"/>
    <p:sldLayoutId id="2147483754" r:id="rId16"/>
    <p:sldLayoutId id="2147483755" r:id="rId17"/>
    <p:sldLayoutId id="2147483787" r:id="rId18"/>
    <p:sldLayoutId id="2147483788" r:id="rId19"/>
    <p:sldLayoutId id="2147483789" r:id="rId20"/>
    <p:sldLayoutId id="2147483790" r:id="rId21"/>
    <p:sldLayoutId id="2147483899" r:id="rId22"/>
    <p:sldLayoutId id="2147483756" r:id="rId23"/>
    <p:sldLayoutId id="2147483757" r:id="rId24"/>
    <p:sldLayoutId id="2147483758" r:id="rId25"/>
    <p:sldLayoutId id="2147483759" r:id="rId26"/>
    <p:sldLayoutId id="2147483760" r:id="rId27"/>
    <p:sldLayoutId id="2147483761" r:id="rId28"/>
    <p:sldLayoutId id="2147483762" r:id="rId29"/>
    <p:sldLayoutId id="2147483763" r:id="rId30"/>
    <p:sldLayoutId id="2147483890" r:id="rId31"/>
    <p:sldLayoutId id="2147483891" r:id="rId32"/>
    <p:sldLayoutId id="2147483892" r:id="rId33"/>
    <p:sldLayoutId id="2147483893" r:id="rId34"/>
    <p:sldLayoutId id="2147483764" r:id="rId35"/>
    <p:sldLayoutId id="2147483765" r:id="rId36"/>
    <p:sldLayoutId id="2147483766" r:id="rId37"/>
    <p:sldLayoutId id="2147483767" r:id="rId38"/>
    <p:sldLayoutId id="2147483768" r:id="rId39"/>
    <p:sldLayoutId id="2147483769" r:id="rId40"/>
    <p:sldLayoutId id="2147483770" r:id="rId41"/>
    <p:sldLayoutId id="2147483771" r:id="rId42"/>
    <p:sldLayoutId id="2147483772" r:id="rId43"/>
    <p:sldLayoutId id="2147483773" r:id="rId44"/>
    <p:sldLayoutId id="2147483871" r:id="rId45"/>
    <p:sldLayoutId id="2147483885" r:id="rId46"/>
    <p:sldLayoutId id="2147483886" r:id="rId47"/>
    <p:sldLayoutId id="2147483887" r:id="rId48"/>
    <p:sldLayoutId id="2147483911" r:id="rId49"/>
    <p:sldLayoutId id="2147483863" r:id="rId50"/>
    <p:sldLayoutId id="2147483916" r:id="rId51"/>
  </p:sldLayoutIdLst>
  <p:transition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en-GB" sz="2400" b="1" kern="1200" baseline="0" smtClean="0">
          <a:solidFill>
            <a:schemeClr val="bg1"/>
          </a:solidFill>
          <a:latin typeface="+mj-lt"/>
          <a:ea typeface="+mn-ea"/>
          <a:cs typeface="+mn-cs"/>
        </a:defRPr>
      </a:lvl1pPr>
    </p:titleStyle>
    <p:bodyStyle>
      <a:lvl1pPr marL="176213" indent="-176213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4625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720725" indent="-18415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Geomanist Light" pitchFamily="50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84250" indent="-174625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Geomanist Light" pitchFamily="50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8415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bg2"/>
        </a:buClr>
        <a:buFont typeface="Geomanist Light" pitchFamily="50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4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698" y="5192091"/>
            <a:ext cx="4975622" cy="966734"/>
          </a:xfrm>
        </p:spPr>
        <p:txBody>
          <a:bodyPr/>
          <a:lstStyle/>
          <a:p>
            <a:pPr algn="l"/>
            <a:r>
              <a:rPr lang="en-GB" dirty="0"/>
              <a:t>Law Society of Scotland</a:t>
            </a:r>
            <a:br>
              <a:rPr lang="en-GB" dirty="0"/>
            </a:br>
            <a:r>
              <a:rPr lang="en-GB" dirty="0"/>
              <a:t>Survey of members 2016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266" y="6230082"/>
            <a:ext cx="6959279" cy="317276"/>
          </a:xfrm>
        </p:spPr>
        <p:txBody>
          <a:bodyPr/>
          <a:lstStyle/>
          <a:p>
            <a:pPr marL="0" indent="0"/>
            <a:r>
              <a:rPr lang="en-GB" dirty="0"/>
              <a:t>Ipsos MORI Scotland</a:t>
            </a:r>
          </a:p>
          <a:p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January 2017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66821" y="5102070"/>
            <a:ext cx="2426579" cy="90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589" b="23915"/>
          <a:stretch/>
        </p:blipFill>
        <p:spPr bwMode="auto">
          <a:xfrm>
            <a:off x="9885" y="-244298"/>
            <a:ext cx="10693400" cy="5346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0882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407878" y="600371"/>
            <a:ext cx="9750535" cy="380480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Once again, two thirds are optimistic about the future of the legal profession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135219"/>
            <a:ext cx="978026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i="1" dirty="0"/>
              <a:t>To what extent do you agree or disagree with the following statements? I am optimistic about the future of the legal profession in Scotland?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8265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660223773"/>
              </p:ext>
            </p:extLst>
          </p:nvPr>
        </p:nvGraphicFramePr>
        <p:xfrm>
          <a:off x="377519" y="2052439"/>
          <a:ext cx="5832648" cy="440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608962"/>
              </p:ext>
            </p:extLst>
          </p:nvPr>
        </p:nvGraphicFramePr>
        <p:xfrm>
          <a:off x="6124180" y="2364541"/>
          <a:ext cx="3960440" cy="185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Agree – highest</a:t>
                      </a:r>
                      <a:r>
                        <a:rPr lang="en-GB" sz="1600" baseline="0" dirty="0"/>
                        <a:t> responses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Trainee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82%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In-house</a:t>
                      </a:r>
                      <a:r>
                        <a:rPr lang="en-GB" sz="1400" baseline="0" dirty="0"/>
                        <a:t> public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78%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5695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In-house</a:t>
                      </a:r>
                      <a:r>
                        <a:rPr lang="en-GB" sz="1400" baseline="0" dirty="0"/>
                        <a:t> private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76%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Non</a:t>
                      </a:r>
                      <a:r>
                        <a:rPr lang="en-GB" sz="1400" baseline="0" dirty="0"/>
                        <a:t> legal aid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67%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923414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23778"/>
              </p:ext>
            </p:extLst>
          </p:nvPr>
        </p:nvGraphicFramePr>
        <p:xfrm>
          <a:off x="6124180" y="4924843"/>
          <a:ext cx="396044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Disagree – highest</a:t>
                      </a:r>
                      <a:r>
                        <a:rPr lang="en-GB" sz="1400" baseline="0" dirty="0"/>
                        <a:t> responses</a:t>
                      </a:r>
                      <a:endParaRPr lang="en-GB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%</a:t>
                      </a:r>
                      <a:endParaRPr lang="en-GB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Legal aid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58%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17341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22164" y="3060551"/>
            <a:ext cx="3593466" cy="626701"/>
          </a:xfrm>
          <a:solidFill>
            <a:schemeClr val="bg1"/>
          </a:solidFill>
        </p:spPr>
        <p:txBody>
          <a:bodyPr/>
          <a:lstStyle/>
          <a:p>
            <a:r>
              <a:rPr lang="en-GB" dirty="0">
                <a:solidFill>
                  <a:srgbClr val="173861"/>
                </a:solidFill>
              </a:rPr>
              <a:t>Communication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5" t="8" r="65142" b="27070"/>
          <a:stretch/>
        </p:blipFill>
        <p:spPr bwMode="auto">
          <a:xfrm>
            <a:off x="5418708" y="180231"/>
            <a:ext cx="5108724" cy="72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712265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407879" y="292595"/>
            <a:ext cx="8895168" cy="688256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Almost all members think the Society keeps them well informed with accurate and reliable information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135219"/>
            <a:ext cx="978026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i="1" dirty="0"/>
              <a:t>I’m going to read out a list of statements and I’d like you to tell me how much you agree or disagree with each of these: The Society keeps me well informed with accurate and reliable information 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8265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218237331"/>
              </p:ext>
            </p:extLst>
          </p:nvPr>
        </p:nvGraphicFramePr>
        <p:xfrm>
          <a:off x="90116" y="2239288"/>
          <a:ext cx="5432648" cy="410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5058666" y="2178842"/>
          <a:ext cx="509974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4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49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49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9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49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4966">
                  <a:extLst>
                    <a:ext uri="{9D8B030D-6E8A-4147-A177-3AD203B41FA5}">
                      <a16:colId xmlns:a16="http://schemas.microsoft.com/office/drawing/2014/main" val="1315230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91%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Net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+60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+70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+71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+73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+63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+84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21011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Source: Ipsos MORI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dirty="0"/>
              <a:t>Base: All Respondents </a:t>
            </a:r>
          </a:p>
        </p:txBody>
      </p:sp>
      <p:sp>
        <p:nvSpPr>
          <p:cNvPr id="8" name="Title 2"/>
          <p:cNvSpPr txBox="1">
            <a:spLocks/>
          </p:cNvSpPr>
          <p:nvPr/>
        </p:nvSpPr>
        <p:spPr bwMode="gray">
          <a:xfrm>
            <a:off x="378148" y="356962"/>
            <a:ext cx="9605964" cy="688256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Linked-In is the most used social media site by members, followed by Vimeo/ YouTube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148" y="1210275"/>
            <a:ext cx="9605964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i="1" dirty="0"/>
              <a:t>Which of the following social media sites, if any, do you use? </a:t>
            </a:r>
          </a:p>
        </p:txBody>
      </p:sp>
      <p:graphicFrame>
        <p:nvGraphicFramePr>
          <p:cNvPr id="11" name="Content Placeholder 2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139542313"/>
              </p:ext>
            </p:extLst>
          </p:nvPr>
        </p:nvGraphicFramePr>
        <p:xfrm>
          <a:off x="306140" y="1686883"/>
          <a:ext cx="9417050" cy="5048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99517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93673" y="3047395"/>
            <a:ext cx="1920508" cy="626701"/>
          </a:xfrm>
          <a:solidFill>
            <a:schemeClr val="bg1"/>
          </a:solidFill>
        </p:spPr>
        <p:txBody>
          <a:bodyPr/>
          <a:lstStyle/>
          <a:p>
            <a:r>
              <a:rPr lang="en-GB" dirty="0">
                <a:solidFill>
                  <a:srgbClr val="173861"/>
                </a:solidFill>
              </a:rPr>
              <a:t>Training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5" t="8" r="65142" b="27070"/>
          <a:stretch/>
        </p:blipFill>
        <p:spPr bwMode="auto">
          <a:xfrm>
            <a:off x="5418708" y="180231"/>
            <a:ext cx="5108724" cy="72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9051057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409338" y="583797"/>
            <a:ext cx="9749076" cy="380480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There is high interest in face-to-face conferences and seminars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135219"/>
            <a:ext cx="9780266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i="1" dirty="0"/>
              <a:t>Which of these Update seminars would you be interested in taking part in the next 12 months? 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8265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  <p:graphicFrame>
        <p:nvGraphicFramePr>
          <p:cNvPr id="6" name="Content Placeholder 2"/>
          <p:cNvGraphicFramePr>
            <a:graphicFrameLocks/>
          </p:cNvGraphicFramePr>
          <p:nvPr>
            <p:extLst/>
          </p:nvPr>
        </p:nvGraphicFramePr>
        <p:xfrm>
          <a:off x="738188" y="1844886"/>
          <a:ext cx="921702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538065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378148" y="536481"/>
            <a:ext cx="9979382" cy="380480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Two thirds feel they would benefit from further training in specialist areas of work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135219"/>
            <a:ext cx="9780266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i="1" dirty="0"/>
              <a:t>In what areas, if any, could the society provide you with further training to help develop your career?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8265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  <p:graphicFrame>
        <p:nvGraphicFramePr>
          <p:cNvPr id="7" name="Content Placeholder 2"/>
          <p:cNvGraphicFramePr>
            <a:graphicFrameLocks/>
          </p:cNvGraphicFramePr>
          <p:nvPr>
            <p:extLst/>
          </p:nvPr>
        </p:nvGraphicFramePr>
        <p:xfrm>
          <a:off x="738188" y="1851494"/>
          <a:ext cx="927640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948136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93673" y="3047395"/>
            <a:ext cx="1928523" cy="626701"/>
          </a:xfrm>
          <a:solidFill>
            <a:schemeClr val="bg1"/>
          </a:solidFill>
        </p:spPr>
        <p:txBody>
          <a:bodyPr/>
          <a:lstStyle/>
          <a:p>
            <a:r>
              <a:rPr lang="en-GB" dirty="0">
                <a:solidFill>
                  <a:srgbClr val="173861"/>
                </a:solidFill>
              </a:rPr>
              <a:t>Trainees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5" t="8" r="65142" b="27070"/>
          <a:stretch/>
        </p:blipFill>
        <p:spPr bwMode="auto">
          <a:xfrm>
            <a:off x="5418708" y="180231"/>
            <a:ext cx="5108724" cy="72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28578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407878" y="292595"/>
            <a:ext cx="9750535" cy="688256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The highest priority among almost all trainees was providing assistance to those beginning and during their traineeships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135219"/>
            <a:ext cx="978026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GB" sz="1400" b="1" i="1" dirty="0"/>
              <a:t>I’m going to read out some ways in which the Society provides support for trainee solicitors. Can you please tell me how much of a priority for the Society you think these should be?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8265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 who are trainee solicitors (86)</a:t>
            </a:r>
          </a:p>
        </p:txBody>
      </p:sp>
      <p:graphicFrame>
        <p:nvGraphicFramePr>
          <p:cNvPr id="6" name="Content Placeholder 10"/>
          <p:cNvGraphicFramePr>
            <a:graphicFrameLocks noGrp="1"/>
          </p:cNvGraphicFramePr>
          <p:nvPr>
            <p:ph sz="quarter" idx="4294967295"/>
            <p:extLst/>
          </p:nvPr>
        </p:nvGraphicFramePr>
        <p:xfrm>
          <a:off x="559756" y="1828119"/>
          <a:ext cx="9417050" cy="4146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75445" y="6156895"/>
            <a:ext cx="8784976" cy="1715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100" dirty="0"/>
              <a:t>*This statement was not asked in previous waves of the survey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5245" y="2124447"/>
            <a:ext cx="3922848" cy="4739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400" dirty="0"/>
              <a:t>Providing assistance to those beginning and during their traineeships*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9731" y="5039663"/>
            <a:ext cx="3599905" cy="4553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400" dirty="0"/>
              <a:t>Providing networking opportunities through Society projects / events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6127" y="3748629"/>
            <a:ext cx="3994856" cy="4553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10000"/>
              </a:lnSpc>
              <a:spcBef>
                <a:spcPts val="2400"/>
              </a:spcBef>
              <a:buClr>
                <a:schemeClr val="bg2"/>
              </a:buClr>
            </a:pPr>
            <a:r>
              <a:rPr lang="en-GB" sz="1400" dirty="0"/>
              <a:t>The trainee helpline which provides general support and advice for trainees</a:t>
            </a:r>
          </a:p>
        </p:txBody>
      </p:sp>
    </p:spTree>
    <p:extLst>
      <p:ext uri="{BB962C8B-B14F-4D97-AF65-F5344CB8AC3E}">
        <p14:creationId xmlns:p14="http://schemas.microsoft.com/office/powerpoint/2010/main" val="4487198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Base: All respondents who are trainee solicitors (86)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Source: Ipsos MORI</a:t>
            </a:r>
          </a:p>
        </p:txBody>
      </p:sp>
      <p:sp>
        <p:nvSpPr>
          <p:cNvPr id="9" name="Title 2"/>
          <p:cNvSpPr txBox="1">
            <a:spLocks/>
          </p:cNvSpPr>
          <p:nvPr/>
        </p:nvSpPr>
        <p:spPr bwMode="gray">
          <a:xfrm>
            <a:off x="407878" y="600371"/>
            <a:ext cx="9750535" cy="380480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A majority were satisfied with the assistance they received as trainees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8148" y="1135219"/>
            <a:ext cx="978026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GB" sz="1400" b="1" i="1" dirty="0"/>
              <a:t>Based on your experience, how satisfied or dissatisfied are you with each of the following services and areas of support?</a:t>
            </a:r>
          </a:p>
        </p:txBody>
      </p:sp>
      <p:graphicFrame>
        <p:nvGraphicFramePr>
          <p:cNvPr id="13" name="Chart 12"/>
          <p:cNvGraphicFramePr/>
          <p:nvPr>
            <p:extLst/>
          </p:nvPr>
        </p:nvGraphicFramePr>
        <p:xfrm>
          <a:off x="1602284" y="1685651"/>
          <a:ext cx="7128933" cy="4752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849544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97141" y="468263"/>
            <a:ext cx="2756377" cy="626701"/>
          </a:xfrm>
          <a:solidFill>
            <a:srgbClr val="173861"/>
          </a:solidFill>
        </p:spPr>
        <p:txBody>
          <a:bodyPr/>
          <a:lstStyle/>
          <a:p>
            <a:r>
              <a:rPr lang="en-GB" dirty="0"/>
              <a:t>Background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497141" y="1404367"/>
            <a:ext cx="9605963" cy="5136426"/>
          </a:xfrm>
        </p:spPr>
        <p:txBody>
          <a:bodyPr numCol="1" spcCol="360000"/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chemeClr val="bg2"/>
                </a:solidFill>
              </a:rPr>
              <a:t>The aim of the research was to explore members’ perceptions of the Society, the service it provides and its priorities for the future.</a:t>
            </a:r>
          </a:p>
          <a:p>
            <a:pPr marL="0" indent="0">
              <a:lnSpc>
                <a:spcPct val="100000"/>
              </a:lnSpc>
              <a:buNone/>
            </a:pPr>
            <a:endParaRPr lang="en-GB" sz="1800" dirty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800" dirty="0">
                <a:solidFill>
                  <a:schemeClr val="bg2"/>
                </a:solidFill>
              </a:rPr>
              <a:t>Where relevant, comparisons were made with perceptions and attitudes from previous waves of the survey (conducted annually from 2011 to 2015).</a:t>
            </a:r>
          </a:p>
          <a:p>
            <a:pPr marL="0" indent="0">
              <a:lnSpc>
                <a:spcPct val="100000"/>
              </a:lnSpc>
              <a:buNone/>
            </a:pPr>
            <a:endParaRPr lang="en-GB" sz="1800" dirty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800" dirty="0">
                <a:solidFill>
                  <a:schemeClr val="bg2"/>
                </a:solidFill>
              </a:rPr>
              <a:t>Members were selected from a database provided by the Society using stratified random sampling. </a:t>
            </a:r>
          </a:p>
          <a:p>
            <a:pPr marL="0" indent="0">
              <a:lnSpc>
                <a:spcPct val="100000"/>
              </a:lnSpc>
              <a:buNone/>
            </a:pPr>
            <a:endParaRPr lang="en-GB" sz="1800" dirty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800" dirty="0">
                <a:solidFill>
                  <a:schemeClr val="bg2"/>
                </a:solidFill>
              </a:rPr>
              <a:t>Interviews were conducted by telephone between 28</a:t>
            </a:r>
            <a:r>
              <a:rPr lang="en-GB" sz="1800" baseline="30000" dirty="0">
                <a:solidFill>
                  <a:schemeClr val="bg2"/>
                </a:solidFill>
              </a:rPr>
              <a:t>th</a:t>
            </a:r>
            <a:r>
              <a:rPr lang="en-GB" sz="1800" dirty="0">
                <a:solidFill>
                  <a:schemeClr val="bg2"/>
                </a:solidFill>
              </a:rPr>
              <a:t> November and 16</a:t>
            </a:r>
            <a:r>
              <a:rPr lang="en-GB" sz="1800" baseline="30000" dirty="0">
                <a:solidFill>
                  <a:schemeClr val="bg2"/>
                </a:solidFill>
              </a:rPr>
              <a:t>th</a:t>
            </a:r>
            <a:r>
              <a:rPr lang="en-GB" sz="1800" dirty="0">
                <a:solidFill>
                  <a:schemeClr val="bg2"/>
                </a:solidFill>
              </a:rPr>
              <a:t> December 2016.</a:t>
            </a:r>
          </a:p>
          <a:p>
            <a:pPr marL="0" indent="0">
              <a:lnSpc>
                <a:spcPct val="100000"/>
              </a:lnSpc>
              <a:buNone/>
            </a:pPr>
            <a:endParaRPr lang="en-GB" sz="1800" dirty="0">
              <a:solidFill>
                <a:schemeClr val="bg2"/>
              </a:solidFill>
            </a:endParaRPr>
          </a:p>
          <a:p>
            <a:pPr lvl="0">
              <a:lnSpc>
                <a:spcPct val="100000"/>
              </a:lnSpc>
            </a:pPr>
            <a:r>
              <a:rPr lang="en-GB" sz="1800" dirty="0">
                <a:solidFill>
                  <a:schemeClr val="bg2"/>
                </a:solidFill>
              </a:rPr>
              <a:t>In total, 542 interviews were achieved. Weighting was applied to the data to ensure it was representative of the membership population as a whole. </a:t>
            </a:r>
          </a:p>
          <a:p>
            <a:endParaRPr lang="en-GB" sz="2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71549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8148" y="2772519"/>
            <a:ext cx="3364236" cy="611312"/>
          </a:xfrm>
          <a:solidFill>
            <a:schemeClr val="bg1"/>
          </a:solidFill>
        </p:spPr>
        <p:txBody>
          <a:bodyPr/>
          <a:lstStyle/>
          <a:p>
            <a:r>
              <a:rPr lang="en-GB" sz="3500" dirty="0">
                <a:solidFill>
                  <a:srgbClr val="173861"/>
                </a:solidFill>
              </a:rPr>
              <a:t>UK withdrawal </a:t>
            </a:r>
          </a:p>
        </p:txBody>
      </p:sp>
      <p:sp>
        <p:nvSpPr>
          <p:cNvPr id="3" name="Title 7"/>
          <p:cNvSpPr txBox="1">
            <a:spLocks/>
          </p:cNvSpPr>
          <p:nvPr/>
        </p:nvSpPr>
        <p:spPr bwMode="gray">
          <a:xfrm>
            <a:off x="378148" y="3502997"/>
            <a:ext cx="4061543" cy="611312"/>
          </a:xfrm>
          <a:prstGeom prst="rect">
            <a:avLst/>
          </a:prstGeom>
          <a:solidFill>
            <a:schemeClr val="bg1"/>
          </a:solidFill>
        </p:spPr>
        <p:txBody>
          <a:bodyPr wrap="non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3500" dirty="0">
                <a:solidFill>
                  <a:srgbClr val="173861"/>
                </a:solidFill>
              </a:rPr>
              <a:t>negotiations with </a:t>
            </a:r>
          </a:p>
        </p:txBody>
      </p:sp>
      <p:sp>
        <p:nvSpPr>
          <p:cNvPr id="4" name="Title 7"/>
          <p:cNvSpPr txBox="1">
            <a:spLocks/>
          </p:cNvSpPr>
          <p:nvPr/>
        </p:nvSpPr>
        <p:spPr bwMode="gray">
          <a:xfrm>
            <a:off x="378147" y="4236840"/>
            <a:ext cx="1519180" cy="611312"/>
          </a:xfrm>
          <a:prstGeom prst="rect">
            <a:avLst/>
          </a:prstGeom>
          <a:solidFill>
            <a:schemeClr val="bg1"/>
          </a:solidFill>
        </p:spPr>
        <p:txBody>
          <a:bodyPr wrap="non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3500" dirty="0">
                <a:solidFill>
                  <a:srgbClr val="173861"/>
                </a:solidFill>
              </a:rPr>
              <a:t>the EU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5" t="8" r="65142" b="27070"/>
          <a:stretch/>
        </p:blipFill>
        <p:spPr bwMode="auto">
          <a:xfrm>
            <a:off x="5418708" y="180231"/>
            <a:ext cx="5108724" cy="72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6251637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409682" y="471826"/>
            <a:ext cx="9748732" cy="380480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Most members feel all potential areas for inclusion are important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016114"/>
            <a:ext cx="978026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i="1" dirty="0"/>
              <a:t>The Society will be proposing priority areas for inclusion in the UK Government’s withdrawal negotiations with the EU. How important do you consider the following issues to be?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8265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69886605"/>
              </p:ext>
            </p:extLst>
          </p:nvPr>
        </p:nvGraphicFramePr>
        <p:xfrm>
          <a:off x="349626" y="1539334"/>
          <a:ext cx="9893618" cy="5072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425387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57099" y="2635995"/>
            <a:ext cx="4077958" cy="626701"/>
          </a:xfrm>
          <a:solidFill>
            <a:schemeClr val="bg1"/>
          </a:solidFill>
        </p:spPr>
        <p:txBody>
          <a:bodyPr/>
          <a:lstStyle/>
          <a:p>
            <a:r>
              <a:rPr lang="en-GB" dirty="0">
                <a:solidFill>
                  <a:srgbClr val="173861"/>
                </a:solidFill>
              </a:rPr>
              <a:t>Member priorities</a:t>
            </a:r>
          </a:p>
        </p:txBody>
      </p:sp>
      <p:sp>
        <p:nvSpPr>
          <p:cNvPr id="5" name="Title 7"/>
          <p:cNvSpPr txBox="1">
            <a:spLocks/>
          </p:cNvSpPr>
          <p:nvPr/>
        </p:nvSpPr>
        <p:spPr bwMode="gray">
          <a:xfrm>
            <a:off x="557099" y="3467280"/>
            <a:ext cx="3319352" cy="626701"/>
          </a:xfrm>
          <a:prstGeom prst="rect">
            <a:avLst/>
          </a:prstGeom>
          <a:solidFill>
            <a:schemeClr val="bg1"/>
          </a:solidFill>
        </p:spPr>
        <p:txBody>
          <a:bodyPr wrap="non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dirty="0">
                <a:solidFill>
                  <a:srgbClr val="173861"/>
                </a:solidFill>
              </a:rPr>
              <a:t>for the Society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5" t="8" r="65142" b="27070"/>
          <a:stretch/>
        </p:blipFill>
        <p:spPr bwMode="auto">
          <a:xfrm>
            <a:off x="5418708" y="180231"/>
            <a:ext cx="5108724" cy="72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355396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30319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graphicFrame>
        <p:nvGraphicFramePr>
          <p:cNvPr id="11" name="Content Placeholder 8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63683648"/>
              </p:ext>
            </p:extLst>
          </p:nvPr>
        </p:nvGraphicFramePr>
        <p:xfrm>
          <a:off x="432486" y="1324310"/>
          <a:ext cx="9804905" cy="5336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itle 2"/>
          <p:cNvSpPr txBox="1">
            <a:spLocks/>
          </p:cNvSpPr>
          <p:nvPr/>
        </p:nvSpPr>
        <p:spPr bwMode="gray">
          <a:xfrm>
            <a:off x="378148" y="331735"/>
            <a:ext cx="9780266" cy="380480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Regulatory functions are again considered to be the highest priorities overall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9638" y="828303"/>
            <a:ext cx="978026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GB" sz="1400" b="1" i="1" dirty="0"/>
              <a:t>I’m going to read out some areas in which the Society represents the legal profession. For each of these can you please tell me how much of a priority for the Society you think these should be</a:t>
            </a:r>
            <a:r>
              <a:rPr lang="en-GB" dirty="0"/>
              <a:t>?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50791" y="6760703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</p:spTree>
    <p:extLst>
      <p:ext uri="{BB962C8B-B14F-4D97-AF65-F5344CB8AC3E}">
        <p14:creationId xmlns:p14="http://schemas.microsoft.com/office/powerpoint/2010/main" val="74979472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366337" y="486416"/>
            <a:ext cx="8895168" cy="380480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Members’ perceptions of the Society are largely positive…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135219"/>
            <a:ext cx="9780266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i="1" dirty="0"/>
              <a:t>To what extent do you agree or disagree with the following statements?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5504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148656449"/>
              </p:ext>
            </p:extLst>
          </p:nvPr>
        </p:nvGraphicFramePr>
        <p:xfrm>
          <a:off x="407684" y="1643015"/>
          <a:ext cx="9187487" cy="4793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068581"/>
              </p:ext>
            </p:extLst>
          </p:nvPr>
        </p:nvGraphicFramePr>
        <p:xfrm>
          <a:off x="9595170" y="1688437"/>
          <a:ext cx="792090" cy="47027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2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906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Net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936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+87%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8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+72%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65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+78%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32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+72%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832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+65%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832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+49%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83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+32%</a:t>
                      </a: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32642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378148" y="327845"/>
            <a:ext cx="8895168" cy="688256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Most members think the Society should continue to be responsible for representation, support and regulation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135219"/>
            <a:ext cx="978026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i="1" dirty="0"/>
              <a:t>To what extent do you agree or disagree with the following statements? The Society should continue to be responsible for representation, support and regulation of solicitors in Scotland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8265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4007085738"/>
              </p:ext>
            </p:extLst>
          </p:nvPr>
        </p:nvGraphicFramePr>
        <p:xfrm>
          <a:off x="378148" y="1978451"/>
          <a:ext cx="5832648" cy="440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70496"/>
              </p:ext>
            </p:extLst>
          </p:nvPr>
        </p:nvGraphicFramePr>
        <p:xfrm>
          <a:off x="6062607" y="3564949"/>
          <a:ext cx="396044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Disagree – highest</a:t>
                      </a:r>
                      <a:r>
                        <a:rPr lang="en-GB" sz="1400" baseline="0" dirty="0"/>
                        <a:t> responses</a:t>
                      </a:r>
                      <a:endParaRPr lang="en-GB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%</a:t>
                      </a:r>
                      <a:endParaRPr lang="en-GB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Legal aid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610396" y="3935789"/>
            <a:ext cx="136815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/>
              <a:t>Net agree +87%</a:t>
            </a:r>
          </a:p>
        </p:txBody>
      </p:sp>
    </p:spTree>
    <p:extLst>
      <p:ext uri="{BB962C8B-B14F-4D97-AF65-F5344CB8AC3E}">
        <p14:creationId xmlns:p14="http://schemas.microsoft.com/office/powerpoint/2010/main" val="69756383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407879" y="506546"/>
            <a:ext cx="8895168" cy="380480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The majority of members have a favourable opinion of the Society’s work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135219"/>
            <a:ext cx="9780266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dirty="0"/>
              <a:t>Members: How favourable or unfavourable is your opinion of the work of the Society?  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8265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  <p:graphicFrame>
        <p:nvGraphicFramePr>
          <p:cNvPr id="13" name="Content Placeholder 6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50344901"/>
              </p:ext>
            </p:extLst>
          </p:nvPr>
        </p:nvGraphicFramePr>
        <p:xfrm>
          <a:off x="1890316" y="1691190"/>
          <a:ext cx="8136904" cy="5177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208668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8148" y="3060551"/>
            <a:ext cx="3201243" cy="626701"/>
          </a:xfrm>
          <a:solidFill>
            <a:schemeClr val="bg1"/>
          </a:solidFill>
        </p:spPr>
        <p:txBody>
          <a:bodyPr/>
          <a:lstStyle/>
          <a:p>
            <a:r>
              <a:rPr lang="en-GB" dirty="0">
                <a:solidFill>
                  <a:srgbClr val="173861"/>
                </a:solidFill>
              </a:rPr>
              <a:t>Policy context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5" t="8" r="65142" b="27070"/>
          <a:stretch/>
        </p:blipFill>
        <p:spPr bwMode="auto">
          <a:xfrm>
            <a:off x="5418708" y="180231"/>
            <a:ext cx="5108724" cy="72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168803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18364" y="7177663"/>
            <a:ext cx="2940050" cy="180000"/>
          </a:xfrm>
        </p:spPr>
        <p:txBody>
          <a:bodyPr/>
          <a:lstStyle/>
          <a:p>
            <a:r>
              <a:rPr lang="en-GB" dirty="0"/>
              <a:t>Source:  Ipsos MORI</a:t>
            </a:r>
          </a:p>
        </p:txBody>
      </p:sp>
      <p:sp>
        <p:nvSpPr>
          <p:cNvPr id="12" name="Title 2"/>
          <p:cNvSpPr txBox="1">
            <a:spLocks/>
          </p:cNvSpPr>
          <p:nvPr/>
        </p:nvSpPr>
        <p:spPr bwMode="gray">
          <a:xfrm>
            <a:off x="407878" y="292595"/>
            <a:ext cx="9750535" cy="688256"/>
          </a:xfrm>
          <a:prstGeom prst="rect">
            <a:avLst/>
          </a:prstGeom>
          <a:solidFill>
            <a:srgbClr val="173861"/>
          </a:solidFill>
        </p:spPr>
        <p:txBody>
          <a:bodyPr wrap="square" lIns="72000" tIns="36000" rIns="72000" bIns="36000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2000" dirty="0"/>
              <a:t>Most members’ are in favour of additional resources for legal aid, and against the repeal of the Human Rights Act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148" y="1135219"/>
            <a:ext cx="978026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i="1" dirty="0"/>
              <a:t>Now thinking about the wider policy context, to what extent do you agree or disagree with the following statements?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382656" y="6652480"/>
            <a:ext cx="9387457" cy="2164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900" dirty="0"/>
              <a:t>Base: All respondents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80468465"/>
              </p:ext>
            </p:extLst>
          </p:nvPr>
        </p:nvGraphicFramePr>
        <p:xfrm>
          <a:off x="443148" y="1758648"/>
          <a:ext cx="9001000" cy="4793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950012"/>
              </p:ext>
            </p:extLst>
          </p:nvPr>
        </p:nvGraphicFramePr>
        <p:xfrm>
          <a:off x="9381492" y="1812807"/>
          <a:ext cx="861752" cy="46085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1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026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Net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9826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+72%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796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+65%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75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+32%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6445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6445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-35%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52293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_Public_Affairs_A4_(report and presentation)_Ipsos Template (2016)_v2">
  <a:themeElements>
    <a:clrScheme name="_Ipsos_Black_(Modern)">
      <a:dk1>
        <a:srgbClr val="222223"/>
      </a:dk1>
      <a:lt1>
        <a:sysClr val="window" lastClr="FFFFFF"/>
      </a:lt1>
      <a:dk2>
        <a:srgbClr val="888B8D"/>
      </a:dk2>
      <a:lt2>
        <a:srgbClr val="222223"/>
      </a:lt2>
      <a:accent1>
        <a:srgbClr val="F1BE48"/>
      </a:accent1>
      <a:accent2>
        <a:srgbClr val="888B8D"/>
      </a:accent2>
      <a:accent3>
        <a:srgbClr val="FF585D"/>
      </a:accent3>
      <a:accent4>
        <a:srgbClr val="71B2C9"/>
      </a:accent4>
      <a:accent5>
        <a:srgbClr val="C8C9C7"/>
      </a:accent5>
      <a:accent6>
        <a:srgbClr val="74AA50"/>
      </a:accent6>
      <a:hlink>
        <a:srgbClr val="485CC7"/>
      </a:hlink>
      <a:folHlink>
        <a:srgbClr val="00B2A9"/>
      </a:folHlink>
    </a:clrScheme>
    <a:fontScheme name="_Ipsos_Presentation Fonts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144000" tIns="72000" rIns="144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lnSpc>
            <a:spcPct val="110000"/>
          </a:lnSpc>
          <a:spcBef>
            <a:spcPts val="2400"/>
          </a:spcBef>
          <a:buClr>
            <a:schemeClr val="bg2"/>
          </a:buClr>
          <a:defRPr sz="2000"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>
              <a:lumMod val="25000"/>
              <a:lumOff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110000"/>
          </a:lnSpc>
          <a:spcBef>
            <a:spcPts val="2400"/>
          </a:spcBef>
          <a:buClr>
            <a:schemeClr val="bg2"/>
          </a:buCl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_Public_Affairs_A4_(report and presentation)_Ipsos Template (2016)_v1.potx" id="{D862EA5E-728C-47A3-9BCE-156E35A0B657}" vid="{8D93C3C7-A036-48E5-898B-9F7AC086B369}"/>
    </a:ext>
  </a:extLst>
</a:theme>
</file>

<file path=ppt/theme/theme2.xml><?xml version="1.0" encoding="utf-8"?>
<a:theme xmlns:a="http://schemas.openxmlformats.org/drawingml/2006/main" name="Report - Cerise">
  <a:themeElements>
    <a:clrScheme name="_Ipsos_Black_(Modern)">
      <a:dk1>
        <a:srgbClr val="222223"/>
      </a:dk1>
      <a:lt1>
        <a:sysClr val="window" lastClr="FFFFFF"/>
      </a:lt1>
      <a:dk2>
        <a:srgbClr val="888B8D"/>
      </a:dk2>
      <a:lt2>
        <a:srgbClr val="222223"/>
      </a:lt2>
      <a:accent1>
        <a:srgbClr val="F1BE48"/>
      </a:accent1>
      <a:accent2>
        <a:srgbClr val="888B8D"/>
      </a:accent2>
      <a:accent3>
        <a:srgbClr val="FF585D"/>
      </a:accent3>
      <a:accent4>
        <a:srgbClr val="71B2C9"/>
      </a:accent4>
      <a:accent5>
        <a:srgbClr val="C8C9C7"/>
      </a:accent5>
      <a:accent6>
        <a:srgbClr val="74AA50"/>
      </a:accent6>
      <a:hlink>
        <a:srgbClr val="485CC7"/>
      </a:hlink>
      <a:folHlink>
        <a:srgbClr val="00B2A9"/>
      </a:folHlink>
    </a:clrScheme>
    <a:fontScheme name="_Ipsos Report Fonts">
      <a:majorFont>
        <a:latin typeface="Segoe UI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110000"/>
          </a:lnSpc>
          <a:spcBef>
            <a:spcPts val="2400"/>
          </a:spcBef>
          <a:buClr>
            <a:schemeClr val="bg2"/>
          </a:buClr>
          <a:defRPr sz="2800" dirty="0" err="1" smtClean="0">
            <a:solidFill>
              <a:schemeClr val="bg1"/>
            </a:solidFill>
            <a:latin typeface="Segoe UI Light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72000" tIns="36000" rIns="72000" bIns="36000" rtlCol="0">
        <a:spAutoFit/>
      </a:bodyPr>
      <a:lstStyle>
        <a:defPPr>
          <a:lnSpc>
            <a:spcPct val="110000"/>
          </a:lnSpc>
          <a:spcBef>
            <a:spcPts val="2400"/>
          </a:spcBef>
          <a:buClr>
            <a:schemeClr val="bg2"/>
          </a:buClr>
          <a:defRPr sz="2800" dirty="0" smtClean="0">
            <a:latin typeface="Segoe UI Light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_Public_Affairs_A4_(report and presentation)_Ipsos Template (2016)_v1.potx" id="{D862EA5E-728C-47A3-9BCE-156E35A0B657}" vid="{CE6CB982-4F32-448C-B3C1-7BC77B1C4F1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_Ipsos_Black_(Modern)">
      <a:dk1>
        <a:srgbClr val="222223"/>
      </a:dk1>
      <a:lt1>
        <a:sysClr val="window" lastClr="FFFFFF"/>
      </a:lt1>
      <a:dk2>
        <a:srgbClr val="888B8D"/>
      </a:dk2>
      <a:lt2>
        <a:srgbClr val="222223"/>
      </a:lt2>
      <a:accent1>
        <a:srgbClr val="F1BE48"/>
      </a:accent1>
      <a:accent2>
        <a:srgbClr val="888B8D"/>
      </a:accent2>
      <a:accent3>
        <a:srgbClr val="FF585D"/>
      </a:accent3>
      <a:accent4>
        <a:srgbClr val="71B2C9"/>
      </a:accent4>
      <a:accent5>
        <a:srgbClr val="C8C9C7"/>
      </a:accent5>
      <a:accent6>
        <a:srgbClr val="74AA50"/>
      </a:accent6>
      <a:hlink>
        <a:srgbClr val="485CC7"/>
      </a:hlink>
      <a:folHlink>
        <a:srgbClr val="00B2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_Public_Affairs_A4_(report and presentation)_Ipsos Template (2016)_v2</Template>
  <TotalTime>0</TotalTime>
  <Words>984</Words>
  <Application>Microsoft Office PowerPoint</Application>
  <PresentationFormat>Custom</PresentationFormat>
  <Paragraphs>179</Paragraphs>
  <Slides>21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Geomanist Light</vt:lpstr>
      <vt:lpstr>Segoe UI</vt:lpstr>
      <vt:lpstr>Segoe UI Light</vt:lpstr>
      <vt:lpstr>Times New Roman</vt:lpstr>
      <vt:lpstr>Wingdings</vt:lpstr>
      <vt:lpstr>_Public_Affairs_A4_(report and presentation)_Ipsos Template (2016)_v2</vt:lpstr>
      <vt:lpstr>Report - Cerise</vt:lpstr>
      <vt:lpstr>Law Society of Scotland Survey of members 2016</vt:lpstr>
      <vt:lpstr>Background</vt:lpstr>
      <vt:lpstr>Member priorities</vt:lpstr>
      <vt:lpstr>PowerPoint Presentation</vt:lpstr>
      <vt:lpstr>PowerPoint Presentation</vt:lpstr>
      <vt:lpstr>PowerPoint Presentation</vt:lpstr>
      <vt:lpstr>PowerPoint Presentation</vt:lpstr>
      <vt:lpstr>Policy context</vt:lpstr>
      <vt:lpstr>PowerPoint Presentation</vt:lpstr>
      <vt:lpstr>PowerPoint Presentation</vt:lpstr>
      <vt:lpstr>Communication</vt:lpstr>
      <vt:lpstr>PowerPoint Presentation</vt:lpstr>
      <vt:lpstr>PowerPoint Presentation</vt:lpstr>
      <vt:lpstr>Training</vt:lpstr>
      <vt:lpstr>PowerPoint Presentation</vt:lpstr>
      <vt:lpstr>PowerPoint Presentation</vt:lpstr>
      <vt:lpstr>Trainees</vt:lpstr>
      <vt:lpstr>PowerPoint Presentation</vt:lpstr>
      <vt:lpstr>PowerPoint Presentation</vt:lpstr>
      <vt:lpstr>UK withdrawal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2016-02-24T10:09:21Z</dcterms:created>
  <dcterms:modified xsi:type="dcterms:W3CDTF">2017-07-19T14:22:36Z</dcterms:modified>
</cp:coreProperties>
</file>